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5143500" cx="9144000"/>
  <p:notesSz cx="6858000" cy="9144000"/>
  <p:embeddedFontLst>
    <p:embeddedFont>
      <p:font typeface="Montserrat"/>
      <p:regular r:id="rId57"/>
      <p:bold r:id="rId58"/>
      <p:italic r:id="rId59"/>
      <p:boldItalic r:id="rId60"/>
    </p:embeddedFont>
    <p:embeddedFont>
      <p:font typeface="Lat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6.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Montserra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Montserrat-regular.fnt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Montserrat-italic.fntdata"/><Relationship Id="rId14" Type="http://schemas.openxmlformats.org/officeDocument/2006/relationships/slide" Target="slides/slide10.xml"/><Relationship Id="rId58" Type="http://schemas.openxmlformats.org/officeDocument/2006/relationships/font" Target="fonts/Montserra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28984bdef5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984bdef5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2972f59c1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972f59c1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2972f59c1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72f59c1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2972f59c1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972f59c1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2972f59c1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72f59c1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L(G) and L(D) here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28984bdef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984bdef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2972f59c1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72f59c1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2972f59c1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72f59c1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2972f59c1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972f59c1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2972f59c1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72f59c1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2972f59c1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72f59c1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2972f59c1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972f59c1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(Goodfellow) architecture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2972f59c1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972f59c1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Pics from cGAN paper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28984bdef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8984bdef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2972f59c1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972f59c1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28984bdef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8984bdef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28984bdef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8984bdef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28984bdef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984bdef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Averaging Z vector for three examplars showed consistent and stable generations that semantically obeyed the arithmetic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28984bdef5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8984bdef5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28984bdef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8984bdef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28984bdef5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8984bdef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Cycle-inconsistency loss: From F to G and back, also add the difference between F and G-1(G(F))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28984bde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8984bde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28984bdef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8984bdef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28984bdef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8984bdef5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2972f59c1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972f59c1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28984bdef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8984bdef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2972f59c1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972f59c1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2972f59c1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972f59c1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2972f59c1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972f59c1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2972f59c1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972f59c1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architectures where the discriminator is a one layer network and the generator is arbitrary.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28984bde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8984bde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2972f59c1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972f59c1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28984bdef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8984bdef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28984bdef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8984bdef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28984bdef5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8984bdef5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2972f59c1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972f59c1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28984bdef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8984bdef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2972f59c1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972f59c1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2972f59c1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972f59c1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28984bdef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8984bdef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2972f59c1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972f59c1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28984bdef5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8984bdef5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2972f59c1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972f59c1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2972f59c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72f59c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2972f59c1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972f59c1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2972f59c1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972f59c1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28984bdef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8984bdef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2972f59c1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72f59c1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https://stackoverflow.com/questions/879432/what-is-the-difference-between-a-generative-and-discriminative-algorithm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2972f59c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972f59c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972f59c1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72f59c1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write the issues about learning a generative model</a:t>
            </a:r>
            <a:endParaRPr/>
          </a:p>
          <a:p>
            <a:pPr indent="0" lvl="0" marL="0" rtl="0" algn="l">
              <a:spcBef>
                <a:spcPts val="0"/>
              </a:spcBef>
              <a:spcAft>
                <a:spcPts val="0"/>
              </a:spcAft>
              <a:buNone/>
            </a:pPr>
            <a:r>
              <a:rPr lang="en"/>
              <a:t>http://dustintran.com/blog/how-much-compute-do-we-need-to-train-generative-models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28984bde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8984bde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arxiv.org/abs/1702.00403"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github.com/soumith/ganhacks" TargetMode="External"/><Relationship Id="rId4" Type="http://schemas.openxmlformats.org/officeDocument/2006/relationships/hyperlink" Target="https://github.com/gokul-uf/TF-DCGA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GANs</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Gokula Krishnan Santhanam</a:t>
            </a:r>
            <a:endParaRPr sz="1800"/>
          </a:p>
          <a:p>
            <a:pPr indent="457200" lvl="0" marL="457200" rtl="0" algn="l">
              <a:spcBef>
                <a:spcPts val="0"/>
              </a:spcBef>
              <a:spcAft>
                <a:spcPts val="0"/>
              </a:spcAft>
              <a:buNone/>
            </a:pPr>
            <a:r>
              <a:rPr lang="en" sz="1800"/>
              <a:t>(ETH Zurich)</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GANs</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GANs</a:t>
            </a:r>
            <a:endParaRPr/>
          </a:p>
        </p:txBody>
      </p:sp>
      <p:sp>
        <p:nvSpPr>
          <p:cNvPr id="195" name="Google Shape;195;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Generative Adversarial Networks</a:t>
            </a:r>
            <a:endParaRPr sz="2200"/>
          </a:p>
          <a:p>
            <a:pPr indent="-368300" lvl="0" marL="457200" rtl="0" algn="l">
              <a:spcBef>
                <a:spcPts val="0"/>
              </a:spcBef>
              <a:spcAft>
                <a:spcPts val="0"/>
              </a:spcAft>
              <a:buSzPts val="2200"/>
              <a:buChar char="●"/>
            </a:pPr>
            <a:r>
              <a:rPr lang="en" sz="2200"/>
              <a:t>Involves two networks</a:t>
            </a:r>
            <a:endParaRPr sz="2200"/>
          </a:p>
          <a:p>
            <a:pPr indent="-368300" lvl="1" marL="914400" rtl="0" algn="l">
              <a:spcBef>
                <a:spcPts val="0"/>
              </a:spcBef>
              <a:spcAft>
                <a:spcPts val="0"/>
              </a:spcAft>
              <a:buSzPts val="2200"/>
              <a:buChar char="○"/>
            </a:pPr>
            <a:r>
              <a:rPr lang="en" sz="2200"/>
              <a:t>Generator</a:t>
            </a:r>
            <a:endParaRPr sz="2200"/>
          </a:p>
          <a:p>
            <a:pPr indent="-368300" lvl="1" marL="914400" rtl="0" algn="l">
              <a:spcBef>
                <a:spcPts val="0"/>
              </a:spcBef>
              <a:spcAft>
                <a:spcPts val="0"/>
              </a:spcAft>
              <a:buSzPts val="2200"/>
              <a:buChar char="○"/>
            </a:pPr>
            <a:r>
              <a:rPr lang="en" sz="2200"/>
              <a:t>Discriminator</a:t>
            </a:r>
            <a:endParaRPr sz="2200"/>
          </a:p>
          <a:p>
            <a:pPr indent="-368300" lvl="0" marL="457200" rtl="0" algn="l">
              <a:spcBef>
                <a:spcPts val="0"/>
              </a:spcBef>
              <a:spcAft>
                <a:spcPts val="0"/>
              </a:spcAft>
              <a:buSzPts val="2200"/>
              <a:buChar char="●"/>
            </a:pPr>
            <a:r>
              <a:rPr lang="en" sz="2200"/>
              <a:t>Min-Max game between the two</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Adversarial?</a:t>
            </a:r>
            <a:endParaRPr/>
          </a:p>
        </p:txBody>
      </p:sp>
      <p:sp>
        <p:nvSpPr>
          <p:cNvPr id="201" name="Google Shape;201;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Two networks</a:t>
            </a:r>
            <a:endParaRPr sz="2100"/>
          </a:p>
          <a:p>
            <a:pPr indent="-361950" lvl="0" marL="457200" rtl="0" algn="l">
              <a:spcBef>
                <a:spcPts val="0"/>
              </a:spcBef>
              <a:spcAft>
                <a:spcPts val="0"/>
              </a:spcAft>
              <a:buSzPts val="2100"/>
              <a:buChar char="●"/>
            </a:pPr>
            <a:r>
              <a:rPr lang="en" sz="2100"/>
              <a:t>Try to best each other</a:t>
            </a:r>
            <a:endParaRPr sz="2100"/>
          </a:p>
          <a:p>
            <a:pPr indent="-361950" lvl="0" marL="457200" rtl="0" algn="l">
              <a:spcBef>
                <a:spcPts val="0"/>
              </a:spcBef>
              <a:spcAft>
                <a:spcPts val="0"/>
              </a:spcAft>
              <a:buSzPts val="2100"/>
              <a:buChar char="●"/>
            </a:pPr>
            <a:r>
              <a:rPr lang="en" sz="2100"/>
              <a:t>Zero-Sum Game</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Nash Equilibrium in GANs</a:t>
            </a:r>
            <a:endParaRPr/>
          </a:p>
        </p:txBody>
      </p:sp>
      <p:sp>
        <p:nvSpPr>
          <p:cNvPr id="207" name="Google Shape;207;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Generator has learnt the data distribution</a:t>
            </a:r>
            <a:endParaRPr sz="1700"/>
          </a:p>
          <a:p>
            <a:pPr indent="-336550" lvl="0" marL="457200" rtl="0" algn="l">
              <a:spcBef>
                <a:spcPts val="0"/>
              </a:spcBef>
              <a:spcAft>
                <a:spcPts val="0"/>
              </a:spcAft>
              <a:buSzPts val="1700"/>
              <a:buChar char="●"/>
            </a:pPr>
            <a:r>
              <a:rPr lang="en" sz="1700"/>
              <a:t>Discriminator is confused</a:t>
            </a:r>
            <a:endParaRPr sz="1700"/>
          </a:p>
          <a:p>
            <a:pPr indent="-323850" lvl="1" marL="914400" rtl="0" algn="l">
              <a:spcBef>
                <a:spcPts val="0"/>
              </a:spcBef>
              <a:spcAft>
                <a:spcPts val="0"/>
              </a:spcAft>
              <a:buSzPts val="1500"/>
              <a:buChar char="○"/>
            </a:pPr>
            <a:r>
              <a:rPr lang="en" sz="1500"/>
              <a:t>Can’t discriminate between generated data pts and data distribution</a:t>
            </a:r>
            <a:endParaRPr sz="1500"/>
          </a:p>
          <a:p>
            <a:pPr indent="-336550" lvl="0" marL="457200" rtl="0" algn="l">
              <a:spcBef>
                <a:spcPts val="0"/>
              </a:spcBef>
              <a:spcAft>
                <a:spcPts val="0"/>
              </a:spcAft>
              <a:buSzPts val="1700"/>
              <a:buChar char="●"/>
            </a:pPr>
            <a:r>
              <a:rPr lang="en" sz="1700"/>
              <a:t>Discriminator can effectively cover the data distribution</a:t>
            </a:r>
            <a:endParaRPr sz="1700"/>
          </a:p>
          <a:p>
            <a:pPr indent="0" lvl="0" marL="0" rtl="0" algn="l">
              <a:spcBef>
                <a:spcPts val="1600"/>
              </a:spcBef>
              <a:spcAft>
                <a:spcPts val="1600"/>
              </a:spcAft>
              <a:buNone/>
            </a:pPr>
            <a:r>
              <a:rPr lang="en" sz="1700"/>
              <a:t>Caveat: Idealistic Scenario </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Hello World equation of GANs</a:t>
            </a:r>
            <a:endParaRPr/>
          </a:p>
        </p:txBody>
      </p:sp>
      <p:sp>
        <p:nvSpPr>
          <p:cNvPr id="213" name="Google Shape;213;p26"/>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Generator minimizes the log-probability of the discriminator being correct</a:t>
            </a:r>
            <a:endParaRPr sz="1500"/>
          </a:p>
        </p:txBody>
      </p:sp>
      <p:pic>
        <p:nvPicPr>
          <p:cNvPr id="214" name="Google Shape;214;p26"/>
          <p:cNvPicPr preferRelativeResize="0"/>
          <p:nvPr/>
        </p:nvPicPr>
        <p:blipFill>
          <a:blip r:embed="rId3">
            <a:alphaModFix/>
          </a:blip>
          <a:stretch>
            <a:fillRect/>
          </a:stretch>
        </p:blipFill>
        <p:spPr>
          <a:xfrm>
            <a:off x="95725" y="2060425"/>
            <a:ext cx="8952549" cy="870250"/>
          </a:xfrm>
          <a:prstGeom prst="rect">
            <a:avLst/>
          </a:prstGeom>
          <a:noFill/>
          <a:ln>
            <a:noFill/>
          </a:ln>
        </p:spPr>
      </p:pic>
      <p:pic>
        <p:nvPicPr>
          <p:cNvPr id="215" name="Google Shape;215;p26"/>
          <p:cNvPicPr preferRelativeResize="0"/>
          <p:nvPr/>
        </p:nvPicPr>
        <p:blipFill rotWithShape="1">
          <a:blip r:embed="rId4">
            <a:alphaModFix/>
          </a:blip>
          <a:srcRect b="19455" l="0" r="0" t="18424"/>
          <a:stretch/>
        </p:blipFill>
        <p:spPr>
          <a:xfrm>
            <a:off x="223850" y="3225500"/>
            <a:ext cx="8696325" cy="662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GAN Architecture</a:t>
            </a:r>
            <a:endParaRPr/>
          </a:p>
        </p:txBody>
      </p:sp>
      <p:pic>
        <p:nvPicPr>
          <p:cNvPr id="221" name="Google Shape;221;p27"/>
          <p:cNvPicPr preferRelativeResize="0"/>
          <p:nvPr/>
        </p:nvPicPr>
        <p:blipFill>
          <a:blip r:embed="rId3">
            <a:alphaModFix/>
          </a:blip>
          <a:stretch>
            <a:fillRect/>
          </a:stretch>
        </p:blipFill>
        <p:spPr>
          <a:xfrm>
            <a:off x="1603690" y="1017725"/>
            <a:ext cx="5936613" cy="4125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Training Process</a:t>
            </a:r>
            <a:endParaRPr/>
          </a:p>
        </p:txBody>
      </p:sp>
      <p:sp>
        <p:nvSpPr>
          <p:cNvPr id="227" name="Google Shape;227;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8" name="Google Shape;228;p28"/>
          <p:cNvPicPr preferRelativeResize="0"/>
          <p:nvPr/>
        </p:nvPicPr>
        <p:blipFill>
          <a:blip r:embed="rId3">
            <a:alphaModFix/>
          </a:blip>
          <a:stretch>
            <a:fillRect/>
          </a:stretch>
        </p:blipFill>
        <p:spPr>
          <a:xfrm>
            <a:off x="710838" y="1152473"/>
            <a:ext cx="7722324" cy="391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Gradients</a:t>
            </a:r>
            <a:endParaRPr/>
          </a:p>
        </p:txBody>
      </p:sp>
      <p:pic>
        <p:nvPicPr>
          <p:cNvPr id="234" name="Google Shape;234;p29"/>
          <p:cNvPicPr preferRelativeResize="0"/>
          <p:nvPr/>
        </p:nvPicPr>
        <p:blipFill>
          <a:blip r:embed="rId3">
            <a:alphaModFix/>
          </a:blip>
          <a:stretch>
            <a:fillRect/>
          </a:stretch>
        </p:blipFill>
        <p:spPr>
          <a:xfrm>
            <a:off x="1603690" y="941525"/>
            <a:ext cx="5936613" cy="4125775"/>
          </a:xfrm>
          <a:prstGeom prst="rect">
            <a:avLst/>
          </a:prstGeom>
          <a:noFill/>
          <a:ln>
            <a:noFill/>
          </a:ln>
        </p:spPr>
      </p:pic>
      <p:sp>
        <p:nvSpPr>
          <p:cNvPr id="235" name="Google Shape;235;p29"/>
          <p:cNvSpPr/>
          <p:nvPr/>
        </p:nvSpPr>
        <p:spPr>
          <a:xfrm>
            <a:off x="2239800" y="1607000"/>
            <a:ext cx="516300" cy="9321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6538350" y="1490200"/>
            <a:ext cx="1180200" cy="28434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txBox="1"/>
          <p:nvPr/>
        </p:nvSpPr>
        <p:spPr>
          <a:xfrm>
            <a:off x="205950" y="1875200"/>
            <a:ext cx="13413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Updates to D</a:t>
            </a:r>
            <a:endParaRPr sz="1800">
              <a:solidFill>
                <a:srgbClr val="FFFFFF"/>
              </a:solidFill>
            </a:endParaRPr>
          </a:p>
        </p:txBody>
      </p:sp>
      <p:sp>
        <p:nvSpPr>
          <p:cNvPr id="238" name="Google Shape;238;p29"/>
          <p:cNvSpPr txBox="1"/>
          <p:nvPr/>
        </p:nvSpPr>
        <p:spPr>
          <a:xfrm>
            <a:off x="7455650" y="1607000"/>
            <a:ext cx="1341300" cy="28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Updates to G</a:t>
            </a:r>
            <a:endParaRPr sz="18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update generator?</a:t>
            </a:r>
            <a:endParaRPr/>
          </a:p>
        </p:txBody>
      </p:sp>
      <p:pic>
        <p:nvPicPr>
          <p:cNvPr id="244" name="Google Shape;244;p30"/>
          <p:cNvPicPr preferRelativeResize="0"/>
          <p:nvPr/>
        </p:nvPicPr>
        <p:blipFill>
          <a:blip r:embed="rId3">
            <a:alphaModFix/>
          </a:blip>
          <a:stretch>
            <a:fillRect/>
          </a:stretch>
        </p:blipFill>
        <p:spPr>
          <a:xfrm>
            <a:off x="1030150" y="1838325"/>
            <a:ext cx="7258050" cy="1466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311700" y="223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Example in TensorFlow</a:t>
            </a:r>
            <a:endParaRPr/>
          </a:p>
        </p:txBody>
      </p:sp>
      <p:sp>
        <p:nvSpPr>
          <p:cNvPr id="250" name="Google Shape;250;p31"/>
          <p:cNvSpPr txBox="1"/>
          <p:nvPr>
            <p:ph idx="1" type="body"/>
          </p:nvPr>
        </p:nvSpPr>
        <p:spPr>
          <a:xfrm>
            <a:off x="311700" y="8976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latin typeface="Courier New"/>
                <a:ea typeface="Courier New"/>
                <a:cs typeface="Courier New"/>
                <a:sym typeface="Courier New"/>
              </a:rPr>
              <a:t>#Inputs</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latin typeface="Courier New"/>
                <a:ea typeface="Courier New"/>
                <a:cs typeface="Courier New"/>
                <a:sym typeface="Courier New"/>
              </a:rPr>
              <a:t>i</a:t>
            </a:r>
            <a:r>
              <a:rPr b="1" lang="en" sz="1400">
                <a:latin typeface="Courier New"/>
                <a:ea typeface="Courier New"/>
                <a:cs typeface="Courier New"/>
                <a:sym typeface="Courier New"/>
              </a:rPr>
              <a:t>mages = tf.placeholder(shape = [None, 32, 32, 3], dtype = tf.float32)</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latin typeface="Courier New"/>
                <a:ea typeface="Courier New"/>
                <a:cs typeface="Courier New"/>
                <a:sym typeface="Courier New"/>
              </a:rPr>
              <a:t>noise = </a:t>
            </a:r>
            <a:r>
              <a:rPr b="1" lang="en" sz="1400">
                <a:latin typeface="Courier New"/>
                <a:ea typeface="Courier New"/>
                <a:cs typeface="Courier New"/>
                <a:sym typeface="Courier New"/>
              </a:rPr>
              <a:t>tf.placeholder(shape = [None, noise_dime], dtype = tf.float32)</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latin typeface="Courier New"/>
                <a:ea typeface="Courier New"/>
                <a:cs typeface="Courier New"/>
                <a:sym typeface="Courier New"/>
              </a:rPr>
              <a:t>gen_op = generator(noise)</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latin typeface="Courier New"/>
                <a:ea typeface="Courier New"/>
                <a:cs typeface="Courier New"/>
                <a:sym typeface="Courier New"/>
              </a:rPr>
              <a:t>real_logits = discriminator(images)</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latin typeface="Courier New"/>
                <a:ea typeface="Courier New"/>
                <a:cs typeface="Courier New"/>
                <a:sym typeface="Courier New"/>
              </a:rPr>
              <a:t>fake_logits = discriminator(gen_op)</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latin typeface="Courier New"/>
                <a:ea typeface="Courier New"/>
                <a:cs typeface="Courier New"/>
                <a:sym typeface="Courier New"/>
              </a:rPr>
              <a:t>d_loss_real = tf.softmax_cross_entropy_with_logits(logits = real_logits, labels = tf.ones_like(real_logits)</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latin typeface="Courier New"/>
                <a:ea typeface="Courier New"/>
                <a:cs typeface="Courier New"/>
                <a:sym typeface="Courier New"/>
              </a:rPr>
              <a:t>d_loss_fake = </a:t>
            </a:r>
            <a:r>
              <a:rPr b="1" lang="en" sz="1400">
                <a:latin typeface="Courier New"/>
                <a:ea typeface="Courier New"/>
                <a:cs typeface="Courier New"/>
                <a:sym typeface="Courier New"/>
              </a:rPr>
              <a:t>tf.softmax_cross_entropy_with_logits(logits = fake_logits, labels = tf.zeroes_like(real_logits)</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latin typeface="Courier New"/>
                <a:ea typeface="Courier New"/>
                <a:cs typeface="Courier New"/>
                <a:sym typeface="Courier New"/>
              </a:rPr>
              <a:t>D_loss = d_loss_real + d_loss_fake</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rPr b="1" lang="en" sz="1400">
                <a:latin typeface="Courier New"/>
                <a:ea typeface="Courier New"/>
                <a:cs typeface="Courier New"/>
                <a:sym typeface="Courier New"/>
              </a:rPr>
              <a:t>G_loss = tf.softmax_cross_entropy_with_logits(logits = fake_logits, labels = tf.ones_like(fake_logits))</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Masters student @ ETH Zurich</a:t>
            </a:r>
            <a:endParaRPr sz="1800"/>
          </a:p>
          <a:p>
            <a:pPr indent="-342900" lvl="0" marL="457200" rtl="0" algn="l">
              <a:spcBef>
                <a:spcPts val="0"/>
              </a:spcBef>
              <a:spcAft>
                <a:spcPts val="0"/>
              </a:spcAft>
              <a:buSzPts val="1800"/>
              <a:buChar char="●"/>
            </a:pPr>
            <a:r>
              <a:rPr lang="en" sz="1800"/>
              <a:t>Google Research Intern</a:t>
            </a:r>
            <a:endParaRPr sz="1800"/>
          </a:p>
          <a:p>
            <a:pPr indent="-342900" lvl="0" marL="457200" rtl="0" algn="l">
              <a:spcBef>
                <a:spcPts val="0"/>
              </a:spcBef>
              <a:spcAft>
                <a:spcPts val="0"/>
              </a:spcAft>
              <a:buSzPts val="1800"/>
              <a:buChar char="●"/>
            </a:pPr>
            <a:r>
              <a:rPr lang="en" sz="1800"/>
              <a:t>Work on</a:t>
            </a:r>
            <a:endParaRPr sz="1800"/>
          </a:p>
          <a:p>
            <a:pPr indent="-342900" lvl="1" marL="914400" rtl="0" algn="l">
              <a:spcBef>
                <a:spcPts val="0"/>
              </a:spcBef>
              <a:spcAft>
                <a:spcPts val="0"/>
              </a:spcAft>
              <a:buSzPts val="1800"/>
              <a:buChar char="○"/>
            </a:pPr>
            <a:r>
              <a:rPr lang="en" sz="1800"/>
              <a:t>GANs</a:t>
            </a:r>
            <a:endParaRPr sz="1800"/>
          </a:p>
          <a:p>
            <a:pPr indent="-342900" lvl="1" marL="914400" rtl="0" algn="l">
              <a:spcBef>
                <a:spcPts val="0"/>
              </a:spcBef>
              <a:spcAft>
                <a:spcPts val="0"/>
              </a:spcAft>
              <a:buSzPts val="1800"/>
              <a:buChar char="○"/>
            </a:pPr>
            <a:r>
              <a:rPr lang="en" sz="1800"/>
              <a:t>Adversarial Attacks on CNNs</a:t>
            </a:r>
            <a:endParaRPr sz="1800"/>
          </a:p>
          <a:p>
            <a:pPr indent="-342900" lvl="1" marL="914400" rtl="0" algn="l">
              <a:spcBef>
                <a:spcPts val="0"/>
              </a:spcBef>
              <a:spcAft>
                <a:spcPts val="0"/>
              </a:spcAft>
              <a:buSzPts val="1800"/>
              <a:buChar char="○"/>
            </a:pPr>
            <a:r>
              <a:rPr lang="en" sz="1800"/>
              <a:t>Hyperbolic DL</a:t>
            </a:r>
            <a:endParaRPr sz="1800"/>
          </a:p>
          <a:p>
            <a:pPr indent="-342900" lvl="0" marL="457200" rtl="0" algn="l">
              <a:spcBef>
                <a:spcPts val="0"/>
              </a:spcBef>
              <a:spcAft>
                <a:spcPts val="0"/>
              </a:spcAft>
              <a:buSzPts val="1800"/>
              <a:buChar char="●"/>
            </a:pPr>
            <a:r>
              <a:rPr lang="en" sz="1800"/>
              <a:t>space.ml</a:t>
            </a:r>
            <a:endParaRPr sz="1800"/>
          </a:p>
          <a:p>
            <a:pPr indent="-342900" lvl="0" marL="457200" rtl="0" algn="l">
              <a:spcBef>
                <a:spcPts val="0"/>
              </a:spcBef>
              <a:spcAft>
                <a:spcPts val="0"/>
              </a:spcAft>
              <a:buSzPts val="1800"/>
              <a:buChar char="●"/>
            </a:pPr>
            <a:r>
              <a:rPr lang="en" sz="1800"/>
              <a:t>Twitter: @gokstudio</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Results</a:t>
            </a:r>
            <a:endParaRPr/>
          </a:p>
        </p:txBody>
      </p:sp>
      <p:pic>
        <p:nvPicPr>
          <p:cNvPr id="256" name="Google Shape;256;p32"/>
          <p:cNvPicPr preferRelativeResize="0"/>
          <p:nvPr/>
        </p:nvPicPr>
        <p:blipFill>
          <a:blip r:embed="rId3">
            <a:alphaModFix/>
          </a:blip>
          <a:stretch>
            <a:fillRect/>
          </a:stretch>
        </p:blipFill>
        <p:spPr>
          <a:xfrm>
            <a:off x="1686688" y="1040900"/>
            <a:ext cx="5770613" cy="3991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GANs</a:t>
            </a:r>
            <a:endParaRPr/>
          </a:p>
        </p:txBody>
      </p:sp>
      <p:pic>
        <p:nvPicPr>
          <p:cNvPr id="262" name="Google Shape;262;p33"/>
          <p:cNvPicPr preferRelativeResize="0"/>
          <p:nvPr/>
        </p:nvPicPr>
        <p:blipFill rotWithShape="1">
          <a:blip r:embed="rId3">
            <a:alphaModFix/>
          </a:blip>
          <a:srcRect b="0" l="6638" r="0" t="6129"/>
          <a:stretch/>
        </p:blipFill>
        <p:spPr>
          <a:xfrm>
            <a:off x="2252026" y="1136650"/>
            <a:ext cx="4639937" cy="3991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4"/>
          <p:cNvSpPr txBox="1"/>
          <p:nvPr>
            <p:ph idx="1" type="body"/>
          </p:nvPr>
        </p:nvSpPr>
        <p:spPr>
          <a:xfrm>
            <a:off x="1297500" y="1307850"/>
            <a:ext cx="7038900" cy="3616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Notoriously hard to train</a:t>
            </a:r>
            <a:endParaRPr sz="1500"/>
          </a:p>
          <a:p>
            <a:pPr indent="-323850" lvl="0" marL="457200" rtl="0" algn="l">
              <a:spcBef>
                <a:spcPts val="0"/>
              </a:spcBef>
              <a:spcAft>
                <a:spcPts val="0"/>
              </a:spcAft>
              <a:buSzPts val="1500"/>
              <a:buChar char="●"/>
            </a:pPr>
            <a:r>
              <a:rPr lang="en" sz="1500"/>
              <a:t>Mode collapse</a:t>
            </a:r>
            <a:endParaRPr sz="1500"/>
          </a:p>
          <a:p>
            <a:pPr indent="0" lvl="0" marL="457200" rtl="0" algn="l">
              <a:spcBef>
                <a:spcPts val="1600"/>
              </a:spcBef>
              <a:spcAft>
                <a:spcPts val="0"/>
              </a:spcAft>
              <a:buNone/>
            </a:pPr>
            <a:r>
              <a:t/>
            </a:r>
            <a:endParaRPr sz="1500"/>
          </a:p>
          <a:p>
            <a:pPr indent="0" lvl="0" marL="0" rtl="0" algn="l">
              <a:spcBef>
                <a:spcPts val="1600"/>
              </a:spcBef>
              <a:spcAft>
                <a:spcPts val="0"/>
              </a:spcAft>
              <a:buNone/>
            </a:pPr>
            <a:r>
              <a:t/>
            </a:r>
            <a:endParaRPr sz="1500"/>
          </a:p>
          <a:p>
            <a:pPr indent="-323850" lvl="0" marL="457200" rtl="0" algn="l">
              <a:spcBef>
                <a:spcPts val="1600"/>
              </a:spcBef>
              <a:spcAft>
                <a:spcPts val="0"/>
              </a:spcAft>
              <a:buSzPts val="1500"/>
              <a:buChar char="●"/>
            </a:pPr>
            <a:r>
              <a:rPr lang="en" sz="1500"/>
              <a:t>Non-convergence</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323850" lvl="0" marL="457200" rtl="0" algn="l">
              <a:spcBef>
                <a:spcPts val="1600"/>
              </a:spcBef>
              <a:spcAft>
                <a:spcPts val="0"/>
              </a:spcAft>
              <a:buSzPts val="1500"/>
              <a:buChar char="●"/>
            </a:pPr>
            <a:r>
              <a:rPr lang="en" sz="1500"/>
              <a:t>Catastrophic degradation over prolonged training</a:t>
            </a:r>
            <a:endParaRPr sz="1500"/>
          </a:p>
          <a:p>
            <a:pPr indent="-323850" lvl="0" marL="457200" rtl="0" algn="l">
              <a:spcBef>
                <a:spcPts val="0"/>
              </a:spcBef>
              <a:spcAft>
                <a:spcPts val="0"/>
              </a:spcAft>
              <a:buSzPts val="1500"/>
              <a:buChar char="●"/>
            </a:pPr>
            <a:r>
              <a:rPr lang="en" sz="1500"/>
              <a:t>No objective performance metric</a:t>
            </a:r>
            <a:endParaRPr sz="1500"/>
          </a:p>
        </p:txBody>
      </p:sp>
      <p:sp>
        <p:nvSpPr>
          <p:cNvPr id="268" name="Google Shape;268;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we done?</a:t>
            </a:r>
            <a:endParaRPr/>
          </a:p>
        </p:txBody>
      </p:sp>
      <p:pic>
        <p:nvPicPr>
          <p:cNvPr descr="mode_collapse.png" id="269" name="Google Shape;269;p34"/>
          <p:cNvPicPr preferRelativeResize="0"/>
          <p:nvPr/>
        </p:nvPicPr>
        <p:blipFill rotWithShape="1">
          <a:blip r:embed="rId3">
            <a:alphaModFix/>
          </a:blip>
          <a:srcRect b="5914" l="28946" r="0" t="6335"/>
          <a:stretch/>
        </p:blipFill>
        <p:spPr>
          <a:xfrm>
            <a:off x="1568475" y="1943975"/>
            <a:ext cx="6496951" cy="967550"/>
          </a:xfrm>
          <a:prstGeom prst="rect">
            <a:avLst/>
          </a:prstGeom>
          <a:noFill/>
          <a:ln>
            <a:noFill/>
          </a:ln>
        </p:spPr>
      </p:pic>
      <p:pic>
        <p:nvPicPr>
          <p:cNvPr descr="unroll.gif" id="270" name="Google Shape;270;p34"/>
          <p:cNvPicPr preferRelativeResize="0"/>
          <p:nvPr/>
        </p:nvPicPr>
        <p:blipFill rotWithShape="1">
          <a:blip r:embed="rId4">
            <a:alphaModFix/>
          </a:blip>
          <a:srcRect b="6217" l="9470" r="8742" t="0"/>
          <a:stretch/>
        </p:blipFill>
        <p:spPr>
          <a:xfrm>
            <a:off x="3500750" y="3100375"/>
            <a:ext cx="1408700" cy="1211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DCGANs</a:t>
            </a:r>
            <a:endParaRPr/>
          </a:p>
        </p:txBody>
      </p:sp>
      <p:sp>
        <p:nvSpPr>
          <p:cNvPr id="276" name="Google Shape;276;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dcgan_arch.png" id="277" name="Google Shape;277;p35"/>
          <p:cNvPicPr preferRelativeResize="0"/>
          <p:nvPr/>
        </p:nvPicPr>
        <p:blipFill>
          <a:blip r:embed="rId3">
            <a:alphaModFix/>
          </a:blip>
          <a:stretch>
            <a:fillRect/>
          </a:stretch>
        </p:blipFill>
        <p:spPr>
          <a:xfrm>
            <a:off x="1273325" y="1509688"/>
            <a:ext cx="6597351" cy="2701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Walking through the latent space</a:t>
            </a:r>
            <a:endParaRPr/>
          </a:p>
        </p:txBody>
      </p:sp>
      <p:sp>
        <p:nvSpPr>
          <p:cNvPr id="283" name="Google Shape;283;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4" name="Google Shape;284;p36"/>
          <p:cNvPicPr preferRelativeResize="0"/>
          <p:nvPr/>
        </p:nvPicPr>
        <p:blipFill rotWithShape="1">
          <a:blip r:embed="rId3">
            <a:alphaModFix/>
          </a:blip>
          <a:srcRect b="1058" l="1081" r="1529" t="0"/>
          <a:stretch/>
        </p:blipFill>
        <p:spPr>
          <a:xfrm>
            <a:off x="119213" y="1152475"/>
            <a:ext cx="8905576" cy="3571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Face Pose modeled linearly in Latent Space</a:t>
            </a:r>
            <a:endParaRPr/>
          </a:p>
          <a:p>
            <a:pPr indent="0" lvl="0" marL="0" rtl="0" algn="ctr">
              <a:lnSpc>
                <a:spcPct val="115000"/>
              </a:lnSpc>
              <a:spcBef>
                <a:spcPts val="0"/>
              </a:spcBef>
              <a:spcAft>
                <a:spcPts val="1600"/>
              </a:spcAft>
              <a:buNone/>
            </a:pPr>
            <a:r>
              <a:t/>
            </a:r>
            <a:endParaRPr sz="1800">
              <a:solidFill>
                <a:srgbClr val="000000"/>
              </a:solidFill>
            </a:endParaRPr>
          </a:p>
        </p:txBody>
      </p:sp>
      <p:pic>
        <p:nvPicPr>
          <p:cNvPr id="290" name="Google Shape;290;p37"/>
          <p:cNvPicPr preferRelativeResize="0"/>
          <p:nvPr/>
        </p:nvPicPr>
        <p:blipFill>
          <a:blip r:embed="rId3">
            <a:alphaModFix/>
          </a:blip>
          <a:stretch>
            <a:fillRect/>
          </a:stretch>
        </p:blipFill>
        <p:spPr>
          <a:xfrm>
            <a:off x="1252525" y="1017725"/>
            <a:ext cx="6638951" cy="3920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 Arithmetic on the Latent Space</a:t>
            </a:r>
            <a:endParaRPr/>
          </a:p>
        </p:txBody>
      </p:sp>
      <p:pic>
        <p:nvPicPr>
          <p:cNvPr id="296" name="Google Shape;296;p38"/>
          <p:cNvPicPr preferRelativeResize="0"/>
          <p:nvPr/>
        </p:nvPicPr>
        <p:blipFill>
          <a:blip r:embed="rId3">
            <a:alphaModFix/>
          </a:blip>
          <a:stretch>
            <a:fillRect/>
          </a:stretch>
        </p:blipFill>
        <p:spPr>
          <a:xfrm>
            <a:off x="2091599" y="1152474"/>
            <a:ext cx="4960800" cy="38358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Divergence View</a:t>
            </a:r>
            <a:endParaRPr/>
          </a:p>
        </p:txBody>
      </p:sp>
      <p:sp>
        <p:nvSpPr>
          <p:cNvPr id="302" name="Google Shape;302;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Training reduces divergence between data distribution and Generator distribution</a:t>
            </a:r>
            <a:endParaRPr sz="2000"/>
          </a:p>
          <a:p>
            <a:pPr indent="-355600" lvl="0" marL="457200" rtl="0" algn="l">
              <a:spcBef>
                <a:spcPts val="0"/>
              </a:spcBef>
              <a:spcAft>
                <a:spcPts val="0"/>
              </a:spcAft>
              <a:buSzPts val="2000"/>
              <a:buChar char="●"/>
            </a:pPr>
            <a:r>
              <a:rPr lang="en" sz="2000"/>
              <a:t>Could be any divergence</a:t>
            </a:r>
            <a:endParaRPr sz="2000"/>
          </a:p>
          <a:p>
            <a:pPr indent="-355600" lvl="1" marL="914400" rtl="0" algn="l">
              <a:spcBef>
                <a:spcPts val="0"/>
              </a:spcBef>
              <a:spcAft>
                <a:spcPts val="0"/>
              </a:spcAft>
              <a:buSzPts val="2000"/>
              <a:buChar char="○"/>
            </a:pPr>
            <a:r>
              <a:rPr lang="en" sz="2000"/>
              <a:t>Jensen Shannon divergence for WGAN</a:t>
            </a:r>
            <a:endParaRPr sz="2000"/>
          </a:p>
          <a:p>
            <a:pPr indent="-355600" lvl="1" marL="914400" rtl="0" algn="l">
              <a:spcBef>
                <a:spcPts val="0"/>
              </a:spcBef>
              <a:spcAft>
                <a:spcPts val="0"/>
              </a:spcAft>
              <a:buSzPts val="2000"/>
              <a:buChar char="○"/>
            </a:pPr>
            <a:r>
              <a:rPr lang="en" sz="2000"/>
              <a:t>F-divergence for F-GANs</a:t>
            </a:r>
            <a:endParaRPr sz="2000"/>
          </a:p>
          <a:p>
            <a:pPr indent="-355600" lvl="0" marL="457200" rtl="0" algn="l">
              <a:spcBef>
                <a:spcPts val="0"/>
              </a:spcBef>
              <a:spcAft>
                <a:spcPts val="0"/>
              </a:spcAft>
              <a:buSzPts val="2000"/>
              <a:buChar char="●"/>
            </a:pPr>
            <a:r>
              <a:rPr lang="en" sz="2000"/>
              <a:t>Divergence minimized at convergence</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Image Transformations: Pix2Pix</a:t>
            </a:r>
            <a:endParaRPr/>
          </a:p>
        </p:txBody>
      </p:sp>
      <p:pic>
        <p:nvPicPr>
          <p:cNvPr id="308" name="Google Shape;308;p40"/>
          <p:cNvPicPr preferRelativeResize="0"/>
          <p:nvPr/>
        </p:nvPicPr>
        <p:blipFill rotWithShape="1">
          <a:blip r:embed="rId3">
            <a:alphaModFix/>
          </a:blip>
          <a:srcRect b="0" l="4159" r="0" t="5303"/>
          <a:stretch/>
        </p:blipFill>
        <p:spPr>
          <a:xfrm>
            <a:off x="2320275" y="1015050"/>
            <a:ext cx="4708000" cy="4151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Cycle-GAN</a:t>
            </a:r>
            <a:endParaRPr/>
          </a:p>
        </p:txBody>
      </p:sp>
      <p:pic>
        <p:nvPicPr>
          <p:cNvPr id="314" name="Google Shape;314;p41"/>
          <p:cNvPicPr preferRelativeResize="0"/>
          <p:nvPr/>
        </p:nvPicPr>
        <p:blipFill>
          <a:blip r:embed="rId3">
            <a:alphaModFix/>
          </a:blip>
          <a:stretch>
            <a:fillRect/>
          </a:stretch>
        </p:blipFill>
        <p:spPr>
          <a:xfrm>
            <a:off x="258250" y="1689925"/>
            <a:ext cx="8627500" cy="246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7" name="Google Shape;147;p15"/>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Introduction to Generative Modelling</a:t>
            </a:r>
            <a:endParaRPr sz="1800"/>
          </a:p>
          <a:p>
            <a:pPr indent="-342900" lvl="0" marL="457200" rtl="0" algn="l">
              <a:spcBef>
                <a:spcPts val="0"/>
              </a:spcBef>
              <a:spcAft>
                <a:spcPts val="0"/>
              </a:spcAft>
              <a:buSzPts val="1800"/>
              <a:buChar char="●"/>
            </a:pPr>
            <a:r>
              <a:rPr lang="en" sz="1800"/>
              <a:t>Introduction to GANs</a:t>
            </a:r>
            <a:endParaRPr sz="1800"/>
          </a:p>
          <a:p>
            <a:pPr indent="-342900" lvl="0" marL="457200" rtl="0" algn="l">
              <a:spcBef>
                <a:spcPts val="0"/>
              </a:spcBef>
              <a:spcAft>
                <a:spcPts val="0"/>
              </a:spcAft>
              <a:buSzPts val="1800"/>
              <a:buChar char="●"/>
            </a:pPr>
            <a:r>
              <a:rPr lang="en" sz="1800"/>
              <a:t>Known Issues </a:t>
            </a:r>
            <a:endParaRPr sz="1800"/>
          </a:p>
          <a:p>
            <a:pPr indent="-342900" lvl="0" marL="457200" rtl="0" algn="l">
              <a:spcBef>
                <a:spcPts val="0"/>
              </a:spcBef>
              <a:spcAft>
                <a:spcPts val="0"/>
              </a:spcAft>
              <a:buSzPts val="1800"/>
              <a:buChar char="●"/>
            </a:pPr>
            <a:r>
              <a:rPr lang="en" sz="1800"/>
              <a:t>Popular GAN Architectures</a:t>
            </a:r>
            <a:endParaRPr sz="1800"/>
          </a:p>
          <a:p>
            <a:pPr indent="-342900" lvl="1" marL="914400" rtl="0" algn="l">
              <a:spcBef>
                <a:spcPts val="0"/>
              </a:spcBef>
              <a:spcAft>
                <a:spcPts val="0"/>
              </a:spcAft>
              <a:buSzPts val="1800"/>
              <a:buChar char="○"/>
            </a:pPr>
            <a:r>
              <a:rPr lang="en" sz="1800"/>
              <a:t>DCGAN</a:t>
            </a:r>
            <a:endParaRPr sz="1800"/>
          </a:p>
          <a:p>
            <a:pPr indent="-342900" lvl="1" marL="914400" rtl="0" algn="l">
              <a:spcBef>
                <a:spcPts val="0"/>
              </a:spcBef>
              <a:spcAft>
                <a:spcPts val="0"/>
              </a:spcAft>
              <a:buSzPts val="1800"/>
              <a:buChar char="○"/>
            </a:pPr>
            <a:r>
              <a:rPr lang="en" sz="1800"/>
              <a:t>f-GAN</a:t>
            </a:r>
            <a:endParaRPr sz="1800"/>
          </a:p>
          <a:p>
            <a:pPr indent="-342900" lvl="1" marL="914400" rtl="0" algn="l">
              <a:spcBef>
                <a:spcPts val="0"/>
              </a:spcBef>
              <a:spcAft>
                <a:spcPts val="0"/>
              </a:spcAft>
              <a:buSzPts val="1800"/>
              <a:buChar char="○"/>
            </a:pPr>
            <a:r>
              <a:rPr lang="en" sz="1800"/>
              <a:t>Pix2Pix / Cycle GAN</a:t>
            </a:r>
            <a:endParaRPr sz="1800"/>
          </a:p>
          <a:p>
            <a:pPr indent="-342900" lvl="0" marL="457200" rtl="0" algn="l">
              <a:spcBef>
                <a:spcPts val="0"/>
              </a:spcBef>
              <a:spcAft>
                <a:spcPts val="0"/>
              </a:spcAft>
              <a:buSzPts val="1800"/>
              <a:buChar char="●"/>
            </a:pPr>
            <a:r>
              <a:rPr lang="en" sz="1800"/>
              <a:t>Recent Developments (6 months to 1 year)</a:t>
            </a:r>
            <a:endParaRPr sz="1800"/>
          </a:p>
          <a:p>
            <a:pPr indent="-342900" lvl="0" marL="457200" rtl="0" algn="l">
              <a:spcBef>
                <a:spcPts val="0"/>
              </a:spcBef>
              <a:spcAft>
                <a:spcPts val="0"/>
              </a:spcAft>
              <a:buSzPts val="1800"/>
              <a:buChar char="●"/>
            </a:pPr>
            <a:r>
              <a:rPr lang="en" sz="1800"/>
              <a:t>Current Open Problems (under review)</a:t>
            </a:r>
            <a:endParaRPr sz="1800"/>
          </a:p>
          <a:p>
            <a:pPr indent="-342900" lvl="0" marL="457200" rtl="0" algn="l">
              <a:spcBef>
                <a:spcPts val="0"/>
              </a:spcBef>
              <a:spcAft>
                <a:spcPts val="0"/>
              </a:spcAft>
              <a:buSzPts val="1800"/>
              <a:buChar char="●"/>
            </a:pPr>
            <a:r>
              <a:rPr lang="en" sz="1800"/>
              <a:t>Q&amp;A</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320" name="Google Shape;320;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1" name="Google Shape;321;p42"/>
          <p:cNvPicPr preferRelativeResize="0"/>
          <p:nvPr/>
        </p:nvPicPr>
        <p:blipFill>
          <a:blip r:embed="rId3">
            <a:alphaModFix/>
          </a:blip>
          <a:stretch>
            <a:fillRect/>
          </a:stretch>
        </p:blipFill>
        <p:spPr>
          <a:xfrm>
            <a:off x="0" y="1157241"/>
            <a:ext cx="9144001" cy="34386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GANs in Astronomy</a:t>
            </a:r>
            <a:endParaRPr/>
          </a:p>
        </p:txBody>
      </p:sp>
      <p:sp>
        <p:nvSpPr>
          <p:cNvPr id="327" name="Google Shape;327;p43"/>
          <p:cNvSpPr txBox="1"/>
          <p:nvPr>
            <p:ph idx="1" type="body"/>
          </p:nvPr>
        </p:nvSpPr>
        <p:spPr>
          <a:xfrm>
            <a:off x="1297500" y="17651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0"/>
              </a:spcAft>
              <a:buNone/>
            </a:pPr>
            <a:r>
              <a:rPr lang="en" sz="1400"/>
              <a:t>Generative Adversarial Networks recover features in astrophysical images of galaxies beyond the deconvolution limit </a:t>
            </a:r>
            <a:r>
              <a:rPr lang="en" sz="1400"/>
              <a:t>(</a:t>
            </a:r>
            <a:r>
              <a:rPr lang="en" sz="1400" u="sng">
                <a:solidFill>
                  <a:schemeClr val="hlink"/>
                </a:solidFill>
                <a:hlinkClick r:id="rId3"/>
              </a:rPr>
              <a:t>https://arxiv.org/abs/1702.00403</a:t>
            </a:r>
            <a:r>
              <a:rPr lang="en" sz="1400"/>
              <a:t>)</a:t>
            </a:r>
            <a:endParaRPr sz="1400"/>
          </a:p>
          <a:p>
            <a:pPr indent="0" lvl="0" marL="0" rtl="0" algn="ctr">
              <a:spcBef>
                <a:spcPts val="1600"/>
              </a:spcBef>
              <a:spcAft>
                <a:spcPts val="1600"/>
              </a:spcAft>
              <a:buNone/>
            </a:pPr>
            <a:r>
              <a:rPr lang="en" sz="1400"/>
              <a:t>(Covered by WIRED, The Atlantic, Science, The Register, phys.org)</a:t>
            </a:r>
            <a:endParaRPr sz="1400"/>
          </a:p>
        </p:txBody>
      </p:sp>
      <p:pic>
        <p:nvPicPr>
          <p:cNvPr id="328" name="Google Shape;328;p43"/>
          <p:cNvPicPr preferRelativeResize="0"/>
          <p:nvPr/>
        </p:nvPicPr>
        <p:blipFill>
          <a:blip r:embed="rId4">
            <a:alphaModFix/>
          </a:blip>
          <a:stretch>
            <a:fillRect/>
          </a:stretch>
        </p:blipFill>
        <p:spPr>
          <a:xfrm>
            <a:off x="258175" y="1092251"/>
            <a:ext cx="8627651" cy="2195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Recent Developments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Broad Themes</a:t>
            </a:r>
            <a:endParaRPr/>
          </a:p>
        </p:txBody>
      </p:sp>
      <p:sp>
        <p:nvSpPr>
          <p:cNvPr id="339" name="Google Shape;339;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Evaluating GANs</a:t>
            </a:r>
            <a:endParaRPr sz="2300"/>
          </a:p>
          <a:p>
            <a:pPr indent="-374650" lvl="0" marL="457200" rtl="0" algn="l">
              <a:spcBef>
                <a:spcPts val="0"/>
              </a:spcBef>
              <a:spcAft>
                <a:spcPts val="0"/>
              </a:spcAft>
              <a:buSzPts val="2300"/>
              <a:buChar char="●"/>
            </a:pPr>
            <a:r>
              <a:rPr lang="en" sz="2300"/>
              <a:t>Tackling failure modes</a:t>
            </a:r>
            <a:endParaRPr sz="2300"/>
          </a:p>
          <a:p>
            <a:pPr indent="-374650" lvl="0" marL="457200" rtl="0" algn="l">
              <a:spcBef>
                <a:spcPts val="0"/>
              </a:spcBef>
              <a:spcAft>
                <a:spcPts val="0"/>
              </a:spcAft>
              <a:buSzPts val="2300"/>
              <a:buChar char="●"/>
            </a:pPr>
            <a:r>
              <a:rPr lang="en" sz="2300"/>
              <a:t>Altering optimization process</a:t>
            </a:r>
            <a:endParaRPr sz="2300"/>
          </a:p>
          <a:p>
            <a:pPr indent="-374650" lvl="0" marL="457200" rtl="0" algn="l">
              <a:spcBef>
                <a:spcPts val="0"/>
              </a:spcBef>
              <a:spcAft>
                <a:spcPts val="0"/>
              </a:spcAft>
              <a:buSzPts val="2300"/>
              <a:buChar char="●"/>
            </a:pPr>
            <a:r>
              <a:rPr lang="en" sz="2300"/>
              <a:t>Application of GANs</a:t>
            </a:r>
            <a:endParaRPr sz="2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Quantitative Metrics (Inception Score)</a:t>
            </a:r>
            <a:endParaRPr/>
          </a:p>
        </p:txBody>
      </p:sp>
      <p:sp>
        <p:nvSpPr>
          <p:cNvPr id="345" name="Google Shape;345;p46"/>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000"/>
              <a:t>“My GAN’s better than yours and I have numbers to prove it”</a:t>
            </a:r>
            <a:endParaRPr i="1" sz="2000"/>
          </a:p>
          <a:p>
            <a:pPr indent="-355600" lvl="0" marL="457200" rtl="0" algn="l">
              <a:spcBef>
                <a:spcPts val="1600"/>
              </a:spcBef>
              <a:spcAft>
                <a:spcPts val="0"/>
              </a:spcAft>
              <a:buSzPts val="2000"/>
              <a:buChar char="●"/>
            </a:pPr>
            <a:r>
              <a:rPr lang="en" sz="2000"/>
              <a:t>Apply Inception model to generated images</a:t>
            </a:r>
            <a:endParaRPr sz="2000"/>
          </a:p>
          <a:p>
            <a:pPr indent="-355600" lvl="0" marL="457200" rtl="0" algn="l">
              <a:spcBef>
                <a:spcPts val="0"/>
              </a:spcBef>
              <a:spcAft>
                <a:spcPts val="0"/>
              </a:spcAft>
              <a:buSzPts val="2000"/>
              <a:buChar char="●"/>
            </a:pPr>
            <a:r>
              <a:rPr lang="en" sz="2000"/>
              <a:t>Get conditional label distribution p(y|x) </a:t>
            </a:r>
            <a:endParaRPr sz="2000"/>
          </a:p>
          <a:p>
            <a:pPr indent="-355600" lvl="0" marL="457200" rtl="0" algn="l">
              <a:spcBef>
                <a:spcPts val="0"/>
              </a:spcBef>
              <a:spcAft>
                <a:spcPts val="0"/>
              </a:spcAft>
              <a:buSzPts val="2000"/>
              <a:buChar char="●"/>
            </a:pPr>
            <a:r>
              <a:rPr lang="en" sz="2000"/>
              <a:t>Images with meaningful objects have conditional label distribution p(y|x) with low entropy </a:t>
            </a:r>
            <a:endParaRPr sz="2000"/>
          </a:p>
          <a:p>
            <a:pPr indent="-355600" lvl="0" marL="457200" rtl="0" algn="l">
              <a:spcBef>
                <a:spcPts val="0"/>
              </a:spcBef>
              <a:spcAft>
                <a:spcPts val="0"/>
              </a:spcAft>
              <a:buSzPts val="2000"/>
              <a:buChar char="●"/>
            </a:pPr>
            <a:r>
              <a:rPr lang="en" sz="2000"/>
              <a:t>Higher is better</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need to reduce divergences?</a:t>
            </a:r>
            <a:endParaRPr/>
          </a:p>
        </p:txBody>
      </p:sp>
      <p:sp>
        <p:nvSpPr>
          <p:cNvPr id="351" name="Google Shape;351;p47"/>
          <p:cNvSpPr txBox="1"/>
          <p:nvPr>
            <p:ph idx="1" type="body"/>
          </p:nvPr>
        </p:nvSpPr>
        <p:spPr>
          <a:xfrm>
            <a:off x="1396275"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Many Paths to Equilibrium (https://arxiv.org/abs/1710.08446)</a:t>
            </a:r>
            <a:endParaRPr sz="1800"/>
          </a:p>
          <a:p>
            <a:pPr indent="-342900" lvl="0" marL="457200" rtl="0" algn="l">
              <a:spcBef>
                <a:spcPts val="1600"/>
              </a:spcBef>
              <a:spcAft>
                <a:spcPts val="0"/>
              </a:spcAft>
              <a:buSzPts val="1800"/>
              <a:buChar char="●"/>
            </a:pPr>
            <a:r>
              <a:rPr lang="en" sz="1800"/>
              <a:t>Show that divergence minimization is not the complete picture</a:t>
            </a:r>
            <a:endParaRPr sz="1800"/>
          </a:p>
          <a:p>
            <a:pPr indent="-342900" lvl="0" marL="457200" rtl="0" algn="l">
              <a:spcBef>
                <a:spcPts val="0"/>
              </a:spcBef>
              <a:spcAft>
                <a:spcPts val="0"/>
              </a:spcAft>
              <a:buSzPts val="1800"/>
              <a:buChar char="●"/>
            </a:pPr>
            <a:r>
              <a:rPr lang="en" sz="1800"/>
              <a:t>GANs converge even when divergence reduction says it shouldn’t</a:t>
            </a:r>
            <a:endParaRPr sz="1800"/>
          </a:p>
        </p:txBody>
      </p:sp>
      <p:pic>
        <p:nvPicPr>
          <p:cNvPr id="352" name="Google Shape;352;p47"/>
          <p:cNvPicPr preferRelativeResize="0"/>
          <p:nvPr/>
        </p:nvPicPr>
        <p:blipFill rotWithShape="1">
          <a:blip r:embed="rId3">
            <a:alphaModFix/>
          </a:blip>
          <a:srcRect b="0" l="0" r="0" t="6463"/>
          <a:stretch/>
        </p:blipFill>
        <p:spPr>
          <a:xfrm>
            <a:off x="1703513" y="2762150"/>
            <a:ext cx="6226875" cy="2317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in handling Mode-Collapse</a:t>
            </a:r>
            <a:endParaRPr/>
          </a:p>
        </p:txBody>
      </p:sp>
      <p:sp>
        <p:nvSpPr>
          <p:cNvPr id="358" name="Google Shape;358;p48"/>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Ada-GAN (https://arxiv.org/abs/1701.02386)</a:t>
            </a:r>
            <a:endParaRPr sz="1500"/>
          </a:p>
          <a:p>
            <a:pPr indent="457200" lvl="0" marL="0" rtl="0" algn="l">
              <a:spcBef>
                <a:spcPts val="1600"/>
              </a:spcBef>
              <a:spcAft>
                <a:spcPts val="0"/>
              </a:spcAft>
              <a:buNone/>
            </a:pPr>
            <a:r>
              <a:rPr lang="en" sz="1500"/>
              <a:t>Like AdaBoost, ensemble of weak generators + reweighting of samples</a:t>
            </a:r>
            <a:endParaRPr sz="1500"/>
          </a:p>
          <a:p>
            <a:pPr indent="0" lvl="0" marL="0" rtl="0" algn="l">
              <a:spcBef>
                <a:spcPts val="1600"/>
              </a:spcBef>
              <a:spcAft>
                <a:spcPts val="1600"/>
              </a:spcAft>
              <a:buNone/>
            </a:pPr>
            <a:r>
              <a:t/>
            </a:r>
            <a:endParaRPr sz="1500"/>
          </a:p>
        </p:txBody>
      </p:sp>
      <p:pic>
        <p:nvPicPr>
          <p:cNvPr id="359" name="Google Shape;359;p48"/>
          <p:cNvPicPr preferRelativeResize="0"/>
          <p:nvPr/>
        </p:nvPicPr>
        <p:blipFill>
          <a:blip r:embed="rId3">
            <a:alphaModFix/>
          </a:blip>
          <a:stretch>
            <a:fillRect/>
          </a:stretch>
        </p:blipFill>
        <p:spPr>
          <a:xfrm>
            <a:off x="1193737" y="2263551"/>
            <a:ext cx="2838814" cy="2487499"/>
          </a:xfrm>
          <a:prstGeom prst="rect">
            <a:avLst/>
          </a:prstGeom>
          <a:noFill/>
          <a:ln>
            <a:noFill/>
          </a:ln>
        </p:spPr>
      </p:pic>
      <p:pic>
        <p:nvPicPr>
          <p:cNvPr id="360" name="Google Shape;360;p48"/>
          <p:cNvPicPr preferRelativeResize="0"/>
          <p:nvPr/>
        </p:nvPicPr>
        <p:blipFill>
          <a:blip r:embed="rId4">
            <a:alphaModFix/>
          </a:blip>
          <a:stretch>
            <a:fillRect/>
          </a:stretch>
        </p:blipFill>
        <p:spPr>
          <a:xfrm>
            <a:off x="4993061" y="2263550"/>
            <a:ext cx="2957202" cy="2487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Provable Convergence</a:t>
            </a:r>
            <a:endParaRPr/>
          </a:p>
        </p:txBody>
      </p:sp>
      <p:sp>
        <p:nvSpPr>
          <p:cNvPr id="366" name="Google Shape;366;p49"/>
          <p:cNvSpPr txBox="1"/>
          <p:nvPr>
            <p:ph idx="1" type="body"/>
          </p:nvPr>
        </p:nvSpPr>
        <p:spPr>
          <a:xfrm>
            <a:off x="1297500" y="11808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Cherkov GAN</a:t>
            </a:r>
            <a:endParaRPr sz="1400"/>
          </a:p>
          <a:p>
            <a:pPr indent="-317500" lvl="1" marL="914400" rtl="0" algn="l">
              <a:spcBef>
                <a:spcPts val="0"/>
              </a:spcBef>
              <a:spcAft>
                <a:spcPts val="0"/>
              </a:spcAft>
              <a:buSzPts val="1400"/>
              <a:buChar char="○"/>
            </a:pPr>
            <a:r>
              <a:rPr lang="en" sz="1400"/>
              <a:t>GAN Training: </a:t>
            </a:r>
            <a:r>
              <a:rPr lang="en" sz="1400"/>
              <a:t>find a mixed strategy in a zero-sum game. </a:t>
            </a:r>
            <a:endParaRPr sz="1400"/>
          </a:p>
          <a:p>
            <a:pPr indent="-317500" lvl="1" marL="914400" rtl="0" algn="l">
              <a:spcBef>
                <a:spcPts val="0"/>
              </a:spcBef>
              <a:spcAft>
                <a:spcPts val="0"/>
              </a:spcAft>
              <a:buSzPts val="1400"/>
              <a:buChar char="○"/>
            </a:pPr>
            <a:r>
              <a:rPr lang="en" sz="1400"/>
              <a:t>Method provably converges to an equilibrium for semi-shallow GAN architectures</a:t>
            </a:r>
            <a:endParaRPr sz="1400"/>
          </a:p>
        </p:txBody>
      </p:sp>
      <p:pic>
        <p:nvPicPr>
          <p:cNvPr id="367" name="Google Shape;367;p49"/>
          <p:cNvPicPr preferRelativeResize="0"/>
          <p:nvPr/>
        </p:nvPicPr>
        <p:blipFill rotWithShape="1">
          <a:blip r:embed="rId3">
            <a:alphaModFix/>
          </a:blip>
          <a:srcRect b="5494" l="4988" r="0" t="8653"/>
          <a:stretch/>
        </p:blipFill>
        <p:spPr>
          <a:xfrm>
            <a:off x="228000" y="2286150"/>
            <a:ext cx="8688001" cy="2554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GANs for Text</a:t>
            </a:r>
            <a:endParaRPr/>
          </a:p>
        </p:txBody>
      </p:sp>
      <p:sp>
        <p:nvSpPr>
          <p:cNvPr id="373" name="Google Shape;373;p50"/>
          <p:cNvSpPr txBox="1"/>
          <p:nvPr>
            <p:ph idx="1" type="body"/>
          </p:nvPr>
        </p:nvSpPr>
        <p:spPr>
          <a:xfrm>
            <a:off x="1297500" y="1307850"/>
            <a:ext cx="7038900" cy="2911200"/>
          </a:xfrm>
          <a:prstGeom prst="rect">
            <a:avLst/>
          </a:prstGeom>
          <a:noFill/>
        </p:spPr>
        <p:txBody>
          <a:bodyPr anchorCtr="0" anchor="t" bIns="91425" lIns="91425" spcFirstLastPara="1" rIns="91425" wrap="square" tIns="91425">
            <a:noAutofit/>
          </a:bodyPr>
          <a:lstStyle/>
          <a:p>
            <a:pPr indent="-342900" lvl="0" marL="457200" rtl="0" algn="l">
              <a:lnSpc>
                <a:spcPct val="142857"/>
              </a:lnSpc>
              <a:spcBef>
                <a:spcPts val="400"/>
              </a:spcBef>
              <a:spcAft>
                <a:spcPts val="0"/>
              </a:spcAft>
              <a:buClr>
                <a:srgbClr val="FFFFFF"/>
              </a:buClr>
              <a:buSzPts val="1800"/>
              <a:buChar char="●"/>
            </a:pPr>
            <a:r>
              <a:rPr lang="en" sz="1800">
                <a:solidFill>
                  <a:srgbClr val="FFFFFF"/>
                </a:solidFill>
              </a:rPr>
              <a:t>Not been applied to NLP </a:t>
            </a:r>
            <a:endParaRPr sz="1800">
              <a:solidFill>
                <a:srgbClr val="FFFFFF"/>
              </a:solidFill>
            </a:endParaRPr>
          </a:p>
          <a:p>
            <a:pPr indent="-342900" lvl="1" marL="914400" rtl="0" algn="l">
              <a:lnSpc>
                <a:spcPct val="142857"/>
              </a:lnSpc>
              <a:spcBef>
                <a:spcPts val="0"/>
              </a:spcBef>
              <a:spcAft>
                <a:spcPts val="0"/>
              </a:spcAft>
              <a:buClr>
                <a:srgbClr val="FFFFFF"/>
              </a:buClr>
              <a:buSzPts val="1800"/>
              <a:buChar char="○"/>
            </a:pPr>
            <a:r>
              <a:rPr lang="en" sz="1800">
                <a:solidFill>
                  <a:srgbClr val="FFFFFF"/>
                </a:solidFill>
              </a:rPr>
              <a:t>GANs are only defined for real-valued data</a:t>
            </a:r>
            <a:endParaRPr sz="1800">
              <a:solidFill>
                <a:srgbClr val="FFFFFF"/>
              </a:solidFill>
            </a:endParaRPr>
          </a:p>
          <a:p>
            <a:pPr indent="-342900" lvl="0" marL="457200" rtl="0" algn="l">
              <a:lnSpc>
                <a:spcPct val="142857"/>
              </a:lnSpc>
              <a:spcBef>
                <a:spcPts val="0"/>
              </a:spcBef>
              <a:spcAft>
                <a:spcPts val="0"/>
              </a:spcAft>
              <a:buClr>
                <a:srgbClr val="FFFFFF"/>
              </a:buClr>
              <a:buSzPts val="1800"/>
              <a:buChar char="●"/>
            </a:pPr>
            <a:r>
              <a:rPr lang="en" sz="1800">
                <a:solidFill>
                  <a:srgbClr val="FFFFFF"/>
                </a:solidFill>
              </a:rPr>
              <a:t>All NLP based on discrete values (words, characters, or bytes)</a:t>
            </a:r>
            <a:endParaRPr sz="1800">
              <a:solidFill>
                <a:srgbClr val="FFFFFF"/>
              </a:solidFill>
            </a:endParaRPr>
          </a:p>
          <a:p>
            <a:pPr indent="-342900" lvl="1" marL="914400" rtl="0" algn="l">
              <a:lnSpc>
                <a:spcPct val="142857"/>
              </a:lnSpc>
              <a:spcBef>
                <a:spcPts val="0"/>
              </a:spcBef>
              <a:spcAft>
                <a:spcPts val="0"/>
              </a:spcAft>
              <a:buClr>
                <a:srgbClr val="FFFFFF"/>
              </a:buClr>
              <a:buSzPts val="1800"/>
              <a:buChar char="○"/>
            </a:pPr>
            <a:r>
              <a:rPr lang="en" sz="1800">
                <a:solidFill>
                  <a:srgbClr val="FFFFFF"/>
                </a:solidFill>
              </a:rPr>
              <a:t>no way to make a slight change.	</a:t>
            </a:r>
            <a:endParaRPr sz="1800">
              <a:solidFill>
                <a:srgbClr val="FFFFFF"/>
              </a:solidFill>
            </a:endParaRPr>
          </a:p>
          <a:p>
            <a:pPr indent="-342900" lvl="0" marL="457200" rtl="0" algn="l">
              <a:lnSpc>
                <a:spcPct val="142857"/>
              </a:lnSpc>
              <a:spcBef>
                <a:spcPts val="0"/>
              </a:spcBef>
              <a:spcAft>
                <a:spcPts val="0"/>
              </a:spcAft>
              <a:buClr>
                <a:srgbClr val="FFFFFF"/>
              </a:buClr>
              <a:buSzPts val="1800"/>
              <a:buChar char="●"/>
            </a:pPr>
            <a:r>
              <a:rPr lang="en" sz="1800">
                <a:solidFill>
                  <a:srgbClr val="FFFFFF"/>
                </a:solidFill>
              </a:rPr>
              <a:t>No one really knows how to apply GANs to NLP (yet)</a:t>
            </a:r>
            <a:endParaRPr sz="1800">
              <a:solidFill>
                <a:srgbClr val="FFFFFF"/>
              </a:solidFill>
            </a:endParaRPr>
          </a:p>
          <a:p>
            <a:pPr indent="-342900" lvl="0" marL="457200" rtl="0" algn="l">
              <a:lnSpc>
                <a:spcPct val="142857"/>
              </a:lnSpc>
              <a:spcBef>
                <a:spcPts val="0"/>
              </a:spcBef>
              <a:spcAft>
                <a:spcPts val="0"/>
              </a:spcAft>
              <a:buClr>
                <a:srgbClr val="FFFFFF"/>
              </a:buClr>
              <a:buSzPts val="1800"/>
              <a:buChar char="●"/>
            </a:pPr>
            <a:r>
              <a:rPr lang="en" sz="1800">
                <a:solidFill>
                  <a:srgbClr val="FFFFFF"/>
                </a:solidFill>
              </a:rPr>
              <a:t>Could use the REINFORCE algorithm</a:t>
            </a:r>
            <a:endParaRPr sz="18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Progressive GANs	</a:t>
            </a:r>
            <a:endParaRPr/>
          </a:p>
        </p:txBody>
      </p:sp>
      <p:sp>
        <p:nvSpPr>
          <p:cNvPr id="379" name="Google Shape;379;p5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High-resolution image generation</a:t>
            </a:r>
            <a:endParaRPr/>
          </a:p>
        </p:txBody>
      </p:sp>
      <p:pic>
        <p:nvPicPr>
          <p:cNvPr id="380" name="Google Shape;380;p51"/>
          <p:cNvPicPr preferRelativeResize="0"/>
          <p:nvPr/>
        </p:nvPicPr>
        <p:blipFill rotWithShape="1">
          <a:blip r:embed="rId3">
            <a:alphaModFix/>
          </a:blip>
          <a:srcRect b="0" l="22225" r="22030" t="0"/>
          <a:stretch/>
        </p:blipFill>
        <p:spPr>
          <a:xfrm>
            <a:off x="2853925" y="1507000"/>
            <a:ext cx="3436150" cy="3467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23850" y="2053000"/>
            <a:ext cx="51735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Generative Models</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2"/>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Questions?</a:t>
            </a:r>
            <a:endParaRPr sz="4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Thanks</a:t>
            </a:r>
            <a:r>
              <a:rPr lang="en" sz="6000"/>
              <a:t>!</a:t>
            </a:r>
            <a:endParaRPr sz="6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4" name="Shape 394"/>
        <p:cNvGrpSpPr/>
        <p:nvPr/>
      </p:nvGrpSpPr>
      <p:grpSpPr>
        <a:xfrm>
          <a:off x="0" y="0"/>
          <a:ext cx="0" cy="0"/>
          <a:chOff x="0" y="0"/>
          <a:chExt cx="0" cy="0"/>
        </a:xfrm>
      </p:grpSpPr>
      <p:sp>
        <p:nvSpPr>
          <p:cNvPr id="395" name="Google Shape;395;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Hot!</a:t>
            </a:r>
            <a:endParaRPr/>
          </a:p>
        </p:txBody>
      </p:sp>
      <p:sp>
        <p:nvSpPr>
          <p:cNvPr id="396" name="Google Shape;396;p5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7" name="Google Shape;397;p54"/>
          <p:cNvPicPr preferRelativeResize="0"/>
          <p:nvPr/>
        </p:nvPicPr>
        <p:blipFill>
          <a:blip r:embed="rId3">
            <a:alphaModFix/>
          </a:blip>
          <a:stretch>
            <a:fillRect/>
          </a:stretch>
        </p:blipFill>
        <p:spPr>
          <a:xfrm>
            <a:off x="0" y="1309007"/>
            <a:ext cx="9143998" cy="313508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4" name="Google Shape;404;p55"/>
          <p:cNvPicPr preferRelativeResize="0"/>
          <p:nvPr/>
        </p:nvPicPr>
        <p:blipFill>
          <a:blip r:embed="rId3">
            <a:alphaModFix/>
          </a:blip>
          <a:stretch>
            <a:fillRect/>
          </a:stretch>
        </p:blipFill>
        <p:spPr>
          <a:xfrm>
            <a:off x="352063" y="534325"/>
            <a:ext cx="8439875" cy="4379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8" name="Shape 408"/>
        <p:cNvGrpSpPr/>
        <p:nvPr/>
      </p:nvGrpSpPr>
      <p:grpSpPr>
        <a:xfrm>
          <a:off x="0" y="0"/>
          <a:ext cx="0" cy="0"/>
          <a:chOff x="0" y="0"/>
          <a:chExt cx="0" cy="0"/>
        </a:xfrm>
      </p:grpSpPr>
      <p:sp>
        <p:nvSpPr>
          <p:cNvPr id="409" name="Google Shape;409;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f-GANs</a:t>
            </a:r>
            <a:endParaRPr/>
          </a:p>
        </p:txBody>
      </p:sp>
      <p:sp>
        <p:nvSpPr>
          <p:cNvPr id="410" name="Google Shape;410;p5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lang="en"/>
              <a:t>Model GAN training as divergence minimization</a:t>
            </a:r>
            <a:endParaRPr/>
          </a:p>
        </p:txBody>
      </p:sp>
      <p:pic>
        <p:nvPicPr>
          <p:cNvPr id="411" name="Google Shape;411;p56"/>
          <p:cNvPicPr preferRelativeResize="0"/>
          <p:nvPr/>
        </p:nvPicPr>
        <p:blipFill>
          <a:blip r:embed="rId3">
            <a:alphaModFix/>
          </a:blip>
          <a:stretch>
            <a:fillRect/>
          </a:stretch>
        </p:blipFill>
        <p:spPr>
          <a:xfrm>
            <a:off x="0" y="1581345"/>
            <a:ext cx="9143999" cy="2588059"/>
          </a:xfrm>
          <a:prstGeom prst="rect">
            <a:avLst/>
          </a:prstGeom>
          <a:noFill/>
          <a:ln>
            <a:noFill/>
          </a:ln>
        </p:spPr>
      </p:pic>
      <p:pic>
        <p:nvPicPr>
          <p:cNvPr id="412" name="Google Shape;412;p56"/>
          <p:cNvPicPr preferRelativeResize="0"/>
          <p:nvPr/>
        </p:nvPicPr>
        <p:blipFill>
          <a:blip r:embed="rId4">
            <a:alphaModFix/>
          </a:blip>
          <a:stretch>
            <a:fillRect/>
          </a:stretch>
        </p:blipFill>
        <p:spPr>
          <a:xfrm>
            <a:off x="4702300" y="4346363"/>
            <a:ext cx="1911150" cy="603525"/>
          </a:xfrm>
          <a:prstGeom prst="rect">
            <a:avLst/>
          </a:prstGeom>
          <a:noFill/>
          <a:ln>
            <a:noFill/>
          </a:ln>
        </p:spPr>
      </p:pic>
      <p:pic>
        <p:nvPicPr>
          <p:cNvPr id="413" name="Google Shape;413;p56"/>
          <p:cNvPicPr preferRelativeResize="0"/>
          <p:nvPr/>
        </p:nvPicPr>
        <p:blipFill rotWithShape="1">
          <a:blip r:embed="rId5">
            <a:alphaModFix/>
          </a:blip>
          <a:srcRect b="0" l="0" r="0" t="9909"/>
          <a:stretch/>
        </p:blipFill>
        <p:spPr>
          <a:xfrm>
            <a:off x="346553" y="4244075"/>
            <a:ext cx="3499497" cy="721025"/>
          </a:xfrm>
          <a:prstGeom prst="rect">
            <a:avLst/>
          </a:prstGeom>
          <a:noFill/>
          <a:ln>
            <a:noFill/>
          </a:ln>
        </p:spPr>
      </p:pic>
      <p:sp>
        <p:nvSpPr>
          <p:cNvPr id="414" name="Google Shape;414;p56"/>
          <p:cNvSpPr txBox="1"/>
          <p:nvPr/>
        </p:nvSpPr>
        <p:spPr>
          <a:xfrm>
            <a:off x="6706000" y="4483900"/>
            <a:ext cx="22935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a:t>
            </a:r>
            <a:r>
              <a:rPr lang="en" sz="1200"/>
              <a:t>ight variational lower-bound)</a:t>
            </a:r>
            <a:endParaRPr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8" name="Shape 418"/>
        <p:cNvGrpSpPr/>
        <p:nvPr/>
      </p:nvGrpSpPr>
      <p:grpSpPr>
        <a:xfrm>
          <a:off x="0" y="0"/>
          <a:ext cx="0" cy="0"/>
          <a:chOff x="0" y="0"/>
          <a:chExt cx="0" cy="0"/>
        </a:xfrm>
      </p:grpSpPr>
      <p:sp>
        <p:nvSpPr>
          <p:cNvPr id="419" name="Google Shape;419;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	</a:t>
            </a:r>
            <a:endParaRPr/>
          </a:p>
        </p:txBody>
      </p:sp>
      <p:sp>
        <p:nvSpPr>
          <p:cNvPr id="420" name="Google Shape;420;p57"/>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Applications</a:t>
            </a:r>
            <a:endParaRPr sz="2000"/>
          </a:p>
          <a:p>
            <a:pPr indent="-355600" lvl="1" marL="914400" rtl="0" algn="l">
              <a:spcBef>
                <a:spcPts val="0"/>
              </a:spcBef>
              <a:spcAft>
                <a:spcPts val="0"/>
              </a:spcAft>
              <a:buSzPts val="2000"/>
              <a:buChar char="○"/>
            </a:pPr>
            <a:r>
              <a:rPr lang="en" sz="2000"/>
              <a:t>Healthcare</a:t>
            </a:r>
            <a:endParaRPr sz="2000"/>
          </a:p>
          <a:p>
            <a:pPr indent="-355600" lvl="1" marL="914400" rtl="0" algn="l">
              <a:spcBef>
                <a:spcPts val="0"/>
              </a:spcBef>
              <a:spcAft>
                <a:spcPts val="0"/>
              </a:spcAft>
              <a:buSzPts val="2000"/>
              <a:buChar char="○"/>
            </a:pPr>
            <a:r>
              <a:rPr lang="en" sz="2000"/>
              <a:t>Drug discovery</a:t>
            </a:r>
            <a:endParaRPr sz="2000"/>
          </a:p>
          <a:p>
            <a:pPr indent="-355600" lvl="1" marL="914400" rtl="0" algn="l">
              <a:spcBef>
                <a:spcPts val="0"/>
              </a:spcBef>
              <a:spcAft>
                <a:spcPts val="0"/>
              </a:spcAft>
              <a:buSzPts val="2000"/>
              <a:buChar char="○"/>
            </a:pPr>
            <a:r>
              <a:rPr lang="en" sz="2000"/>
              <a:t>Malware detection</a:t>
            </a:r>
            <a:endParaRPr sz="2000"/>
          </a:p>
          <a:p>
            <a:pPr indent="-355600" lvl="1" marL="914400" rtl="0" algn="l">
              <a:spcBef>
                <a:spcPts val="0"/>
              </a:spcBef>
              <a:spcAft>
                <a:spcPts val="0"/>
              </a:spcAft>
              <a:buSzPts val="2000"/>
              <a:buChar char="○"/>
            </a:pPr>
            <a:r>
              <a:rPr lang="en" sz="2000"/>
              <a:t>Program synthesis</a:t>
            </a:r>
            <a:endParaRPr sz="2000"/>
          </a:p>
          <a:p>
            <a:pPr indent="-355600" lvl="0" marL="457200" rtl="0" algn="l">
              <a:spcBef>
                <a:spcPts val="0"/>
              </a:spcBef>
              <a:spcAft>
                <a:spcPts val="0"/>
              </a:spcAft>
              <a:buSzPts val="2000"/>
              <a:buChar char="●"/>
            </a:pPr>
            <a:r>
              <a:rPr lang="en" sz="2000"/>
              <a:t>Core research directions</a:t>
            </a:r>
            <a:endParaRPr sz="2000"/>
          </a:p>
          <a:p>
            <a:pPr indent="-355600" lvl="1" marL="914400" rtl="0" algn="l">
              <a:spcBef>
                <a:spcPts val="0"/>
              </a:spcBef>
              <a:spcAft>
                <a:spcPts val="0"/>
              </a:spcAft>
              <a:buSzPts val="2000"/>
              <a:buChar char="○"/>
            </a:pPr>
            <a:r>
              <a:rPr lang="en" sz="2000"/>
              <a:t>Convergence bounds</a:t>
            </a:r>
            <a:endParaRPr sz="2000"/>
          </a:p>
          <a:p>
            <a:pPr indent="-355600" lvl="1" marL="914400" rtl="0" algn="l">
              <a:spcBef>
                <a:spcPts val="0"/>
              </a:spcBef>
              <a:spcAft>
                <a:spcPts val="0"/>
              </a:spcAft>
              <a:buSzPts val="2000"/>
              <a:buChar char="○"/>
            </a:pPr>
            <a:r>
              <a:rPr lang="en" sz="2000"/>
              <a:t>Explanation for failure modes</a:t>
            </a:r>
            <a:endParaRPr sz="2000"/>
          </a:p>
          <a:p>
            <a:pPr indent="-355600" lvl="1" marL="914400" rtl="0" algn="l">
              <a:spcBef>
                <a:spcPts val="0"/>
              </a:spcBef>
              <a:spcAft>
                <a:spcPts val="0"/>
              </a:spcAft>
              <a:buSzPts val="2000"/>
              <a:buChar char="○"/>
            </a:pPr>
            <a:r>
              <a:rPr lang="en" sz="2000"/>
              <a:t>Divergence view is incomplete, what’s missing?</a:t>
            </a:r>
            <a:endParaRPr sz="2000"/>
          </a:p>
          <a:p>
            <a:pPr indent="-355600" lvl="1" marL="914400" rtl="0" algn="l">
              <a:spcBef>
                <a:spcPts val="0"/>
              </a:spcBef>
              <a:spcAft>
                <a:spcPts val="0"/>
              </a:spcAft>
              <a:buSzPts val="2000"/>
              <a:buChar char="○"/>
            </a:pPr>
            <a:r>
              <a:rPr lang="en" sz="2000"/>
              <a:t>GANs for discrete data</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4" name="Shape 424"/>
        <p:cNvGrpSpPr/>
        <p:nvPr/>
      </p:nvGrpSpPr>
      <p:grpSpPr>
        <a:xfrm>
          <a:off x="0" y="0"/>
          <a:ext cx="0" cy="0"/>
          <a:chOff x="0" y="0"/>
          <a:chExt cx="0" cy="0"/>
        </a:xfrm>
      </p:grpSpPr>
      <p:sp>
        <p:nvSpPr>
          <p:cNvPr id="425" name="Google Shape;425;p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get started?</a:t>
            </a:r>
            <a:endParaRPr/>
          </a:p>
        </p:txBody>
      </p:sp>
      <p:sp>
        <p:nvSpPr>
          <p:cNvPr id="426" name="Google Shape;426;p5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original GAN paper</a:t>
            </a:r>
            <a:endParaRPr sz="1600"/>
          </a:p>
          <a:p>
            <a:pPr indent="-330200" lvl="0" marL="457200" rtl="0" algn="l">
              <a:spcBef>
                <a:spcPts val="0"/>
              </a:spcBef>
              <a:spcAft>
                <a:spcPts val="0"/>
              </a:spcAft>
              <a:buSzPts val="1600"/>
              <a:buChar char="●"/>
            </a:pPr>
            <a:r>
              <a:rPr lang="en" sz="1600"/>
              <a:t>GAN tutorial by Ian Goodfellow</a:t>
            </a:r>
            <a:endParaRPr sz="1600"/>
          </a:p>
          <a:p>
            <a:pPr indent="-330200" lvl="0" marL="457200" rtl="0" algn="l">
              <a:spcBef>
                <a:spcPts val="0"/>
              </a:spcBef>
              <a:spcAft>
                <a:spcPts val="0"/>
              </a:spcAft>
              <a:buSzPts val="1600"/>
              <a:buChar char="●"/>
            </a:pPr>
            <a:r>
              <a:rPr lang="en" sz="1600"/>
              <a:t>Soumith Chintala’s GAN Hacks (</a:t>
            </a:r>
            <a:r>
              <a:rPr lang="en" sz="1600" u="sng">
                <a:solidFill>
                  <a:schemeClr val="hlink"/>
                </a:solidFill>
                <a:hlinkClick r:id="rId3"/>
              </a:rPr>
              <a:t>https://github.com/soumith/ganhacks</a:t>
            </a:r>
            <a:r>
              <a:rPr lang="en" sz="1600"/>
              <a:t>)</a:t>
            </a:r>
            <a:endParaRPr sz="1600"/>
          </a:p>
          <a:p>
            <a:pPr indent="-330200" lvl="0" marL="457200" rtl="0" algn="l">
              <a:spcBef>
                <a:spcPts val="0"/>
              </a:spcBef>
              <a:spcAft>
                <a:spcPts val="0"/>
              </a:spcAft>
              <a:buSzPts val="1600"/>
              <a:buChar char="●"/>
            </a:pPr>
            <a:r>
              <a:rPr lang="en" sz="1600"/>
              <a:t>DCGAN implementation (</a:t>
            </a:r>
            <a:r>
              <a:rPr lang="en" sz="1600" u="sng">
                <a:solidFill>
                  <a:schemeClr val="hlink"/>
                </a:solidFill>
                <a:hlinkClick r:id="rId4"/>
              </a:rPr>
              <a:t>https://github.com/gokul-uf/TF-DCGAN</a:t>
            </a:r>
            <a:r>
              <a:rPr lang="en" sz="1600"/>
              <a:t>)</a:t>
            </a:r>
            <a:endParaRPr sz="1600"/>
          </a:p>
          <a:p>
            <a:pPr indent="-330200" lvl="0" marL="457200" rtl="0" algn="l">
              <a:spcBef>
                <a:spcPts val="0"/>
              </a:spcBef>
              <a:spcAft>
                <a:spcPts val="0"/>
              </a:spcAft>
              <a:buSzPts val="1600"/>
              <a:buChar char="●"/>
            </a:pPr>
            <a:r>
              <a:rPr lang="en" sz="1600"/>
              <a:t>Toy Examples - Mixture of Gaussians</a:t>
            </a:r>
            <a:endParaRPr sz="1600"/>
          </a:p>
          <a:p>
            <a:pPr indent="-330200" lvl="0" marL="457200" rtl="0" algn="l">
              <a:spcBef>
                <a:spcPts val="0"/>
              </a:spcBef>
              <a:spcAft>
                <a:spcPts val="0"/>
              </a:spcAft>
              <a:buSzPts val="1600"/>
              <a:buChar char="●"/>
            </a:pPr>
            <a:r>
              <a:rPr lang="en" sz="1600"/>
              <a:t>WGAN / f-GAN / WGAN-GP</a:t>
            </a:r>
            <a:endParaRPr sz="1600"/>
          </a:p>
          <a:p>
            <a:pPr indent="-330200" lvl="0" marL="457200" rtl="0" algn="l">
              <a:spcBef>
                <a:spcPts val="0"/>
              </a:spcBef>
              <a:spcAft>
                <a:spcPts val="0"/>
              </a:spcAft>
              <a:buSzPts val="1600"/>
              <a:buChar char="●"/>
            </a:pPr>
            <a:r>
              <a:rPr lang="en" sz="1600"/>
              <a:t>ICLR / NIPS / ICML / CVPR / ICCV</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0" name="Shape 430"/>
        <p:cNvGrpSpPr/>
        <p:nvPr/>
      </p:nvGrpSpPr>
      <p:grpSpPr>
        <a:xfrm>
          <a:off x="0" y="0"/>
          <a:ext cx="0" cy="0"/>
          <a:chOff x="0" y="0"/>
          <a:chExt cx="0" cy="0"/>
        </a:xfrm>
      </p:grpSpPr>
      <p:sp>
        <p:nvSpPr>
          <p:cNvPr id="431" name="Google Shape;431;p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Criminal Police Game</a:t>
            </a:r>
            <a:endParaRPr/>
          </a:p>
        </p:txBody>
      </p:sp>
      <p:sp>
        <p:nvSpPr>
          <p:cNvPr id="432" name="Google Shape;432;p5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Counterfeiters </a:t>
            </a:r>
            <a:r>
              <a:rPr lang="en"/>
              <a:t>tries to counterfeit currency notes</a:t>
            </a:r>
            <a:endParaRPr/>
          </a:p>
          <a:p>
            <a:pPr indent="-311150" lvl="0" marL="457200" rtl="0" algn="l">
              <a:spcBef>
                <a:spcPts val="0"/>
              </a:spcBef>
              <a:spcAft>
                <a:spcPts val="0"/>
              </a:spcAft>
              <a:buSzPts val="1300"/>
              <a:buChar char="●"/>
            </a:pPr>
            <a:r>
              <a:rPr lang="en"/>
              <a:t>Police tries to catch them</a:t>
            </a:r>
            <a:endParaRPr/>
          </a:p>
          <a:p>
            <a:pPr indent="-311150" lvl="0" marL="457200" rtl="0" algn="l">
              <a:spcBef>
                <a:spcPts val="0"/>
              </a:spcBef>
              <a:spcAft>
                <a:spcPts val="0"/>
              </a:spcAft>
              <a:buSzPts val="1300"/>
              <a:buChar char="●"/>
            </a:pPr>
            <a:r>
              <a:rPr lang="en"/>
              <a:t>Police crack down on counterfeiting</a:t>
            </a:r>
            <a:endParaRPr/>
          </a:p>
          <a:p>
            <a:pPr indent="-311150" lvl="0" marL="457200" rtl="0" algn="l">
              <a:spcBef>
                <a:spcPts val="0"/>
              </a:spcBef>
              <a:spcAft>
                <a:spcPts val="0"/>
              </a:spcAft>
              <a:buSzPts val="1300"/>
              <a:buChar char="●"/>
            </a:pPr>
            <a:r>
              <a:rPr lang="en"/>
              <a:t>Counterfeiters improves the quality of counterfeits</a:t>
            </a:r>
            <a:endParaRPr/>
          </a:p>
          <a:p>
            <a:pPr indent="-311150" lvl="0" marL="457200" rtl="0" algn="l">
              <a:spcBef>
                <a:spcPts val="0"/>
              </a:spcBef>
              <a:spcAft>
                <a:spcPts val="0"/>
              </a:spcAft>
              <a:buSzPts val="1300"/>
              <a:buChar char="●"/>
            </a:pPr>
            <a:r>
              <a:rPr lang="en"/>
              <a:t>Police improve their detection techniques</a:t>
            </a:r>
            <a:endParaRPr/>
          </a:p>
          <a:p>
            <a:pPr indent="-311150" lvl="0" marL="457200" rtl="0" algn="l">
              <a:spcBef>
                <a:spcPts val="0"/>
              </a:spcBef>
              <a:spcAft>
                <a:spcPts val="0"/>
              </a:spcAft>
              <a:buSzPts val="1300"/>
              <a:buChar char="●"/>
            </a:pPr>
            <a:r>
              <a:rPr lang="en"/>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Game Theory 101</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endParaRPr/>
          </a:p>
        </p:txBody>
      </p:sp>
      <p:sp>
        <p:nvSpPr>
          <p:cNvPr id="443" name="Google Shape;443;p6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a:t>
            </a:r>
            <a:r>
              <a:rPr lang="en"/>
              <a:t>tudy of mathematical models of conflict and cooperation between intelligent rational decision-makers</a:t>
            </a:r>
            <a:endParaRPr/>
          </a:p>
          <a:p>
            <a:pPr indent="-311150" lvl="0" marL="457200" rtl="0" algn="l">
              <a:spcBef>
                <a:spcPts val="0"/>
              </a:spcBef>
              <a:spcAft>
                <a:spcPts val="0"/>
              </a:spcAft>
              <a:buSzPts val="1300"/>
              <a:buChar char="●"/>
            </a:pPr>
            <a:r>
              <a:rPr lang="en"/>
              <a:t>Game: Situations in which at least one player can only act to maximize his utility through anticipating the responses to his actions by one or more other players</a:t>
            </a:r>
            <a:endParaRPr/>
          </a:p>
          <a:p>
            <a:pPr indent="-311150" lvl="0" marL="457200" rtl="0" algn="l">
              <a:spcBef>
                <a:spcPts val="0"/>
              </a:spcBef>
              <a:spcAft>
                <a:spcPts val="0"/>
              </a:spcAft>
              <a:buSzPts val="1300"/>
              <a:buChar char="●"/>
            </a:pPr>
            <a:r>
              <a:rPr lang="en"/>
              <a:t>Players: Individual rational decision-makers</a:t>
            </a:r>
            <a:endParaRPr/>
          </a:p>
          <a:p>
            <a:pPr indent="-298450" lvl="1" marL="914400" rtl="0" algn="l">
              <a:spcBef>
                <a:spcPts val="0"/>
              </a:spcBef>
              <a:spcAft>
                <a:spcPts val="0"/>
              </a:spcAft>
              <a:buSzPts val="1100"/>
              <a:buChar char="○"/>
            </a:pPr>
            <a:r>
              <a:rPr lang="en"/>
              <a:t>Could be </a:t>
            </a:r>
            <a:endParaRPr/>
          </a:p>
          <a:p>
            <a:pPr indent="-298450" lvl="2" marL="1371600" rtl="0" algn="l">
              <a:spcBef>
                <a:spcPts val="0"/>
              </a:spcBef>
              <a:spcAft>
                <a:spcPts val="0"/>
              </a:spcAft>
              <a:buSzPts val="1100"/>
              <a:buChar char="■"/>
            </a:pPr>
            <a:r>
              <a:rPr lang="en"/>
              <a:t>Individuals	(Resource Sharing)</a:t>
            </a:r>
            <a:endParaRPr/>
          </a:p>
          <a:p>
            <a:pPr indent="-298450" lvl="2" marL="1371600" rtl="0" algn="l">
              <a:spcBef>
                <a:spcPts val="0"/>
              </a:spcBef>
              <a:spcAft>
                <a:spcPts val="0"/>
              </a:spcAft>
              <a:buSzPts val="1100"/>
              <a:buChar char="■"/>
            </a:pPr>
            <a:r>
              <a:rPr lang="en"/>
              <a:t>Corporations (Free Markets)</a:t>
            </a:r>
            <a:endParaRPr/>
          </a:p>
          <a:p>
            <a:pPr indent="-298450" lvl="2" marL="1371600" rtl="0" algn="l">
              <a:spcBef>
                <a:spcPts val="0"/>
              </a:spcBef>
              <a:spcAft>
                <a:spcPts val="0"/>
              </a:spcAft>
              <a:buSzPts val="1100"/>
              <a:buChar char="■"/>
            </a:pPr>
            <a:r>
              <a:rPr lang="en"/>
              <a:t>Nation States (Diplomacy)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066500" y="393750"/>
            <a:ext cx="7500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Generative vs Discriminative Models</a:t>
            </a:r>
            <a:endParaRPr sz="3000"/>
          </a:p>
        </p:txBody>
      </p:sp>
      <p:sp>
        <p:nvSpPr>
          <p:cNvPr id="158" name="Google Shape;158;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17"/>
          <p:cNvPicPr preferRelativeResize="0"/>
          <p:nvPr/>
        </p:nvPicPr>
        <p:blipFill>
          <a:blip r:embed="rId3">
            <a:alphaModFix/>
          </a:blip>
          <a:stretch>
            <a:fillRect/>
          </a:stretch>
        </p:blipFill>
        <p:spPr>
          <a:xfrm>
            <a:off x="0" y="1132997"/>
            <a:ext cx="9144001" cy="363950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7" name="Shape 447"/>
        <p:cNvGrpSpPr/>
        <p:nvPr/>
      </p:nvGrpSpPr>
      <p:grpSpPr>
        <a:xfrm>
          <a:off x="0" y="0"/>
          <a:ext cx="0" cy="0"/>
          <a:chOff x="0" y="0"/>
          <a:chExt cx="0" cy="0"/>
        </a:xfrm>
      </p:grpSpPr>
      <p:sp>
        <p:nvSpPr>
          <p:cNvPr id="448" name="Google Shape;448;p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Nash Equilibrium</a:t>
            </a:r>
            <a:endParaRPr/>
          </a:p>
        </p:txBody>
      </p:sp>
      <p:sp>
        <p:nvSpPr>
          <p:cNvPr id="449" name="Google Shape;449;p6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a:t>
            </a:r>
            <a:r>
              <a:rPr lang="en"/>
              <a:t>olution of a non-cooperative game involving two or more players in which each player is assumed to know the equilibrium strategies of the other players, and no player has anything to gain by changing only his own strategy. </a:t>
            </a:r>
            <a:endParaRPr/>
          </a:p>
          <a:p>
            <a:pPr indent="-311150" lvl="0" marL="457200" rtl="0" algn="l">
              <a:spcBef>
                <a:spcPts val="0"/>
              </a:spcBef>
              <a:spcAft>
                <a:spcPts val="0"/>
              </a:spcAft>
              <a:buSzPts val="1300"/>
              <a:buChar char="●"/>
            </a:pPr>
            <a:r>
              <a:rPr lang="en"/>
              <a:t>Mutual assured destruction</a:t>
            </a:r>
            <a:endParaRPr/>
          </a:p>
          <a:p>
            <a:pPr indent="-298450" lvl="1" marL="914400" rtl="0" algn="l">
              <a:spcBef>
                <a:spcPts val="0"/>
              </a:spcBef>
              <a:spcAft>
                <a:spcPts val="0"/>
              </a:spcAft>
              <a:buSzPts val="1100"/>
              <a:buChar char="○"/>
            </a:pPr>
            <a:r>
              <a:rPr lang="en"/>
              <a:t>A full-scale use of nuclear weapons by two or more opposing sides would cause the complete annihilation of both the attacker and the defender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3" name="Shape 453"/>
        <p:cNvGrpSpPr/>
        <p:nvPr/>
      </p:nvGrpSpPr>
      <p:grpSpPr>
        <a:xfrm>
          <a:off x="0" y="0"/>
          <a:ext cx="0" cy="0"/>
          <a:chOff x="0" y="0"/>
          <a:chExt cx="0" cy="0"/>
        </a:xfrm>
      </p:grpSpPr>
      <p:sp>
        <p:nvSpPr>
          <p:cNvPr id="454" name="Google Shape;454;p6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 to GANs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8" name="Shape 458"/>
        <p:cNvGrpSpPr/>
        <p:nvPr/>
      </p:nvGrpSpPr>
      <p:grpSpPr>
        <a:xfrm>
          <a:off x="0" y="0"/>
          <a:ext cx="0" cy="0"/>
          <a:chOff x="0" y="0"/>
          <a:chExt cx="0" cy="0"/>
        </a:xfrm>
      </p:grpSpPr>
      <p:sp>
        <p:nvSpPr>
          <p:cNvPr id="459" name="Google Shape;459;p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460" name="Google Shape;460;p64"/>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 Physics</a:t>
            </a:r>
            <a:endParaRPr sz="1600"/>
          </a:p>
          <a:p>
            <a:pPr indent="-330200" lvl="1" marL="914400" rtl="0" algn="l">
              <a:spcBef>
                <a:spcPts val="0"/>
              </a:spcBef>
              <a:spcAft>
                <a:spcPts val="0"/>
              </a:spcAft>
              <a:buSzPts val="1600"/>
              <a:buChar char="○"/>
            </a:pPr>
            <a:r>
              <a:rPr lang="en" sz="1600"/>
              <a:t>Learning Particle Physics by Example</a:t>
            </a:r>
            <a:endParaRPr sz="1600"/>
          </a:p>
          <a:p>
            <a:pPr indent="-330200" lvl="1" marL="914400" rtl="0" algn="l">
              <a:spcBef>
                <a:spcPts val="0"/>
              </a:spcBef>
              <a:spcAft>
                <a:spcPts val="0"/>
              </a:spcAft>
              <a:buSzPts val="1600"/>
              <a:buChar char="○"/>
            </a:pPr>
            <a:r>
              <a:rPr lang="en" sz="1600"/>
              <a:t>Simulating 3D High Energy Particle Showers</a:t>
            </a:r>
            <a:endParaRPr sz="1600"/>
          </a:p>
          <a:p>
            <a:pPr indent="-330200" lvl="0" marL="457200" rtl="0" algn="l">
              <a:spcBef>
                <a:spcPts val="0"/>
              </a:spcBef>
              <a:spcAft>
                <a:spcPts val="0"/>
              </a:spcAft>
              <a:buSzPts val="1600"/>
              <a:buChar char="●"/>
            </a:pPr>
            <a:r>
              <a:rPr lang="en" sz="1600"/>
              <a:t>In Chemistry </a:t>
            </a:r>
            <a:endParaRPr sz="1600"/>
          </a:p>
          <a:p>
            <a:pPr indent="-330200" lvl="1" marL="914400" rtl="0" algn="l">
              <a:spcBef>
                <a:spcPts val="0"/>
              </a:spcBef>
              <a:spcAft>
                <a:spcPts val="0"/>
              </a:spcAft>
              <a:buSzPts val="1600"/>
              <a:buChar char="○"/>
            </a:pPr>
            <a:r>
              <a:rPr lang="en" sz="1600"/>
              <a:t>Generate compounds with certain attributes</a:t>
            </a:r>
            <a:endParaRPr sz="1600"/>
          </a:p>
          <a:p>
            <a:pPr indent="-330200" lvl="1" marL="914400" rtl="0" algn="l">
              <a:spcBef>
                <a:spcPts val="0"/>
              </a:spcBef>
              <a:spcAft>
                <a:spcPts val="0"/>
              </a:spcAft>
              <a:buSzPts val="1600"/>
              <a:buChar char="○"/>
            </a:pPr>
            <a:r>
              <a:rPr lang="en" sz="1600"/>
              <a:t>https://chemrxiv.org/articles/ORGANIC_1_pdf/5309668</a:t>
            </a:r>
            <a:endParaRPr sz="1600"/>
          </a:p>
          <a:p>
            <a:pPr indent="-330200" lvl="0" marL="457200" rtl="0" algn="l">
              <a:spcBef>
                <a:spcPts val="0"/>
              </a:spcBef>
              <a:spcAft>
                <a:spcPts val="0"/>
              </a:spcAft>
              <a:buSzPts val="1600"/>
              <a:buChar char="●"/>
            </a:pPr>
            <a:r>
              <a:rPr lang="en" sz="1600"/>
              <a:t>In Biology</a:t>
            </a:r>
            <a:endParaRPr sz="1600"/>
          </a:p>
          <a:p>
            <a:pPr indent="-330200" lvl="1" marL="914400" rtl="0" algn="l">
              <a:spcBef>
                <a:spcPts val="0"/>
              </a:spcBef>
              <a:spcAft>
                <a:spcPts val="0"/>
              </a:spcAft>
              <a:buSzPts val="1600"/>
              <a:buChar char="○"/>
            </a:pPr>
            <a:r>
              <a:rPr lang="en" sz="1600"/>
              <a:t>Cleaning Cryo-EM images</a:t>
            </a:r>
            <a:endParaRPr sz="1600"/>
          </a:p>
          <a:p>
            <a:pPr indent="-330200" lvl="1" marL="914400" rtl="0" algn="l">
              <a:spcBef>
                <a:spcPts val="0"/>
              </a:spcBef>
              <a:spcAft>
                <a:spcPts val="0"/>
              </a:spcAft>
              <a:buSzPts val="1600"/>
              <a:buChar char="○"/>
            </a:pPr>
            <a:r>
              <a:rPr lang="en" sz="1600"/>
              <a:t>DeepCancer: Detecting Cancer through Gene Expressions via Deep Generative Learning</a:t>
            </a:r>
            <a:endParaRPr sz="1600"/>
          </a:p>
          <a:p>
            <a:pPr indent="-330200" lvl="1" marL="914400" rtl="0" algn="l">
              <a:spcBef>
                <a:spcPts val="0"/>
              </a:spcBef>
              <a:spcAft>
                <a:spcPts val="0"/>
              </a:spcAft>
              <a:buSzPts val="1600"/>
              <a:buChar char="○"/>
            </a:pPr>
            <a:r>
              <a:rPr lang="en" sz="1600"/>
              <a:t>Medical Image Synthesis</a:t>
            </a:r>
            <a:endParaRPr sz="1600"/>
          </a:p>
          <a:p>
            <a:pPr indent="-330200" lvl="0" marL="457200" rtl="0" algn="l">
              <a:spcBef>
                <a:spcPts val="0"/>
              </a:spcBef>
              <a:spcAft>
                <a:spcPts val="0"/>
              </a:spcAft>
              <a:buSzPts val="1600"/>
              <a:buChar char="●"/>
            </a:pPr>
            <a:r>
              <a:rPr lang="en" sz="1600"/>
              <a:t>In medicine</a:t>
            </a:r>
            <a:endParaRPr sz="1600"/>
          </a:p>
          <a:p>
            <a:pPr indent="-330200" lvl="1" marL="914400" rtl="0" algn="l">
              <a:spcBef>
                <a:spcPts val="0"/>
              </a:spcBef>
              <a:spcAft>
                <a:spcPts val="0"/>
              </a:spcAft>
              <a:buSzPts val="1600"/>
              <a:buChar char="○"/>
            </a:pPr>
            <a:r>
              <a:rPr lang="en" sz="1600"/>
              <a:t>Generating “fake” patient records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Can do interesting things</a:t>
            </a:r>
            <a:endParaRPr sz="2000">
              <a:solidFill>
                <a:srgbClr val="FFFFFF"/>
              </a:solidFill>
            </a:endParaRPr>
          </a:p>
          <a:p>
            <a:pPr indent="-355600" lvl="1" marL="914400" rtl="0" algn="l">
              <a:spcBef>
                <a:spcPts val="0"/>
              </a:spcBef>
              <a:spcAft>
                <a:spcPts val="0"/>
              </a:spcAft>
              <a:buClr>
                <a:srgbClr val="FFFFFF"/>
              </a:buClr>
              <a:buSzPts val="2000"/>
              <a:buChar char="○"/>
            </a:pPr>
            <a:r>
              <a:rPr lang="en" sz="2000">
                <a:solidFill>
                  <a:srgbClr val="FFFFFF"/>
                </a:solidFill>
              </a:rPr>
              <a:t>Image denoising, image inpainting ...</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Fewer labelled data to train</a:t>
            </a:r>
            <a:endParaRPr sz="2000">
              <a:solidFill>
                <a:srgbClr val="FFFFFF"/>
              </a:solidFill>
            </a:endParaRPr>
          </a:p>
          <a:p>
            <a:pPr indent="-355600" lvl="1" marL="914400" rtl="0" algn="l">
              <a:spcBef>
                <a:spcPts val="0"/>
              </a:spcBef>
              <a:spcAft>
                <a:spcPts val="0"/>
              </a:spcAft>
              <a:buClr>
                <a:srgbClr val="FFFFFF"/>
              </a:buClr>
              <a:buSzPts val="2000"/>
              <a:buChar char="○"/>
            </a:pPr>
            <a:r>
              <a:rPr lang="en" sz="2000">
                <a:solidFill>
                  <a:srgbClr val="FFFFFF"/>
                </a:solidFill>
              </a:rPr>
              <a:t>Less cost and time</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Data generated from underlying distribution </a:t>
            </a:r>
            <a:endParaRPr sz="2000">
              <a:solidFill>
                <a:srgbClr val="FFFFFF"/>
              </a:solidFill>
            </a:endParaRPr>
          </a:p>
          <a:p>
            <a:pPr indent="-355600" lvl="1" marL="914400" rtl="0" algn="l">
              <a:spcBef>
                <a:spcPts val="0"/>
              </a:spcBef>
              <a:spcAft>
                <a:spcPts val="0"/>
              </a:spcAft>
              <a:buClr>
                <a:srgbClr val="FFFFFF"/>
              </a:buClr>
              <a:buSzPts val="2000"/>
              <a:buChar char="○"/>
            </a:pPr>
            <a:r>
              <a:rPr lang="en" sz="2000">
                <a:solidFill>
                  <a:srgbClr val="FFFFFF"/>
                </a:solidFill>
              </a:rPr>
              <a:t>find hidden parameters of that distribution  </a:t>
            </a:r>
            <a:endParaRPr sz="2000">
              <a:solidFill>
                <a:srgbClr val="FFFFFF"/>
              </a:solidFill>
            </a:endParaRPr>
          </a:p>
        </p:txBody>
      </p:sp>
      <p:sp>
        <p:nvSpPr>
          <p:cNvPr id="165" name="Google Shape;165;p18"/>
          <p:cNvSpPr txBox="1"/>
          <p:nvPr>
            <p:ph type="title"/>
          </p:nvPr>
        </p:nvSpPr>
        <p:spPr>
          <a:xfrm>
            <a:off x="1297500" y="393750"/>
            <a:ext cx="7677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Why do we need generative models?</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Generative Models</a:t>
            </a:r>
            <a:endParaRPr/>
          </a:p>
        </p:txBody>
      </p:sp>
      <p:sp>
        <p:nvSpPr>
          <p:cNvPr id="171" name="Google Shape;17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Gaussian mixture models </a:t>
            </a:r>
            <a:endParaRPr sz="2200"/>
          </a:p>
          <a:p>
            <a:pPr indent="-368300" lvl="0" marL="457200" rtl="0" algn="l">
              <a:spcBef>
                <a:spcPts val="0"/>
              </a:spcBef>
              <a:spcAft>
                <a:spcPts val="0"/>
              </a:spcAft>
              <a:buSzPts val="2200"/>
              <a:buChar char="●"/>
            </a:pPr>
            <a:r>
              <a:rPr lang="en" sz="2200"/>
              <a:t>Hidden Markov model</a:t>
            </a:r>
            <a:endParaRPr sz="2200"/>
          </a:p>
          <a:p>
            <a:pPr indent="-368300" lvl="0" marL="457200" rtl="0" algn="l">
              <a:spcBef>
                <a:spcPts val="0"/>
              </a:spcBef>
              <a:spcAft>
                <a:spcPts val="0"/>
              </a:spcAft>
              <a:buSzPts val="2200"/>
              <a:buChar char="●"/>
            </a:pPr>
            <a:r>
              <a:rPr lang="en" sz="2200"/>
              <a:t>Naive Bayes</a:t>
            </a:r>
            <a:endParaRPr sz="2200"/>
          </a:p>
          <a:p>
            <a:pPr indent="-368300" lvl="0" marL="457200" rtl="0" algn="l">
              <a:spcBef>
                <a:spcPts val="0"/>
              </a:spcBef>
              <a:spcAft>
                <a:spcPts val="0"/>
              </a:spcAft>
              <a:buSzPts val="2200"/>
              <a:buChar char="●"/>
            </a:pPr>
            <a:r>
              <a:rPr lang="en" sz="2200"/>
              <a:t>Latent Dirichlet Allocation</a:t>
            </a:r>
            <a:endParaRPr sz="2200"/>
          </a:p>
          <a:p>
            <a:pPr indent="-368300" lvl="0" marL="457200" rtl="0" algn="l">
              <a:spcBef>
                <a:spcPts val="0"/>
              </a:spcBef>
              <a:spcAft>
                <a:spcPts val="0"/>
              </a:spcAft>
              <a:buSzPts val="2200"/>
              <a:buChar char="●"/>
            </a:pPr>
            <a:r>
              <a:rPr lang="en" sz="2200"/>
              <a:t>Variational Autoencoders (VAE)</a:t>
            </a:r>
            <a:endParaRPr sz="2200"/>
          </a:p>
          <a:p>
            <a:pPr indent="-368300" lvl="0" marL="457200" rtl="0" algn="l">
              <a:spcBef>
                <a:spcPts val="0"/>
              </a:spcBef>
              <a:spcAft>
                <a:spcPts val="0"/>
              </a:spcAft>
              <a:buSzPts val="2200"/>
              <a:buChar char="●"/>
            </a:pPr>
            <a:r>
              <a:rPr b="1" lang="en" sz="2200"/>
              <a:t>Generative Adversarial Networks</a:t>
            </a:r>
            <a:endParaRPr b="1" sz="2200"/>
          </a:p>
          <a:p>
            <a:pPr indent="-368300" lvl="0" marL="457200" rtl="0" algn="l">
              <a:spcBef>
                <a:spcPts val="0"/>
              </a:spcBef>
              <a:spcAft>
                <a:spcPts val="0"/>
              </a:spcAft>
              <a:buSzPts val="2200"/>
              <a:buChar char="●"/>
            </a:pPr>
            <a:r>
              <a:rPr lang="en" sz="2200"/>
              <a:t>...</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a:t>
            </a:r>
            <a:endParaRPr/>
          </a:p>
        </p:txBody>
      </p:sp>
      <p:sp>
        <p:nvSpPr>
          <p:cNvPr id="177" name="Google Shape;17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Can you look at a painting and recognize it as being the Mona Lisa? You probably can. That's discriminative modeling. Can you paint the Mona Lisa yourself? You probably can't. That's generative modeling.</a:t>
            </a:r>
            <a:br>
              <a:rPr lang="en" sz="1800"/>
            </a:br>
            <a:r>
              <a:rPr lang="en" sz="1800"/>
              <a:t>										-- Ian Goodfellow</a:t>
            </a:r>
            <a:endParaRPr sz="1800"/>
          </a:p>
          <a:p>
            <a:pPr indent="-342900" lvl="0" marL="457200" rtl="0" algn="l">
              <a:spcBef>
                <a:spcPts val="1600"/>
              </a:spcBef>
              <a:spcAft>
                <a:spcPts val="0"/>
              </a:spcAft>
              <a:buSzPts val="1800"/>
              <a:buChar char="●"/>
            </a:pPr>
            <a:r>
              <a:rPr lang="en" sz="1800"/>
              <a:t>Difficult to design flexible models that can capture arbitrary data distributions</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to learn Generative models?</a:t>
            </a:r>
            <a:endParaRPr/>
          </a:p>
        </p:txBody>
      </p:sp>
      <p:sp>
        <p:nvSpPr>
          <p:cNvPr id="183" name="Google Shape;183;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4" name="Google Shape;184;p21"/>
          <p:cNvPicPr preferRelativeResize="0"/>
          <p:nvPr/>
        </p:nvPicPr>
        <p:blipFill>
          <a:blip r:embed="rId3">
            <a:alphaModFix/>
          </a:blip>
          <a:stretch>
            <a:fillRect/>
          </a:stretch>
        </p:blipFill>
        <p:spPr>
          <a:xfrm>
            <a:off x="1404875" y="1017725"/>
            <a:ext cx="6334251" cy="4125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